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84" r:id="rId3"/>
    <p:sldId id="280" r:id="rId4"/>
    <p:sldId id="258" r:id="rId5"/>
    <p:sldId id="285" r:id="rId6"/>
    <p:sldId id="281" r:id="rId7"/>
    <p:sldId id="287" r:id="rId8"/>
    <p:sldId id="288" r:id="rId9"/>
    <p:sldId id="290" r:id="rId10"/>
    <p:sldId id="291" r:id="rId11"/>
    <p:sldId id="263" r:id="rId12"/>
    <p:sldId id="292" r:id="rId13"/>
    <p:sldId id="293" r:id="rId14"/>
    <p:sldId id="294" r:id="rId15"/>
    <p:sldId id="264" r:id="rId16"/>
    <p:sldId id="282" r:id="rId17"/>
    <p:sldId id="265" r:id="rId18"/>
    <p:sldId id="266" r:id="rId19"/>
    <p:sldId id="295" r:id="rId20"/>
    <p:sldId id="267" r:id="rId21"/>
    <p:sldId id="274" r:id="rId22"/>
    <p:sldId id="259" r:id="rId23"/>
    <p:sldId id="296" r:id="rId24"/>
    <p:sldId id="260" r:id="rId25"/>
    <p:sldId id="297" r:id="rId26"/>
    <p:sldId id="262" r:id="rId27"/>
    <p:sldId id="275" r:id="rId28"/>
    <p:sldId id="261" r:id="rId29"/>
    <p:sldId id="279" r:id="rId30"/>
    <p:sldId id="298" r:id="rId31"/>
    <p:sldId id="270" r:id="rId32"/>
    <p:sldId id="272" r:id="rId33"/>
  </p:sldIdLst>
  <p:sldSz cx="12192000" cy="6858000"/>
  <p:notesSz cx="6858000" cy="9144000"/>
  <p:defaultText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BEE766-C701-4355-A713-B3066942D8A3}" v="34" dt="2021-02-17T19:55:49.6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snapToObjects="1">
      <p:cViewPr varScale="1">
        <p:scale>
          <a:sx n="108" d="100"/>
          <a:sy n="108" d="100"/>
        </p:scale>
        <p:origin x="714" y="10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ctor Najera" userId="04fbcd51e4148ba7" providerId="LiveId" clId="{6ABEE766-C701-4355-A713-B3066942D8A3}"/>
    <pc:docChg chg="modSld">
      <pc:chgData name="Hector Najera" userId="04fbcd51e4148ba7" providerId="LiveId" clId="{6ABEE766-C701-4355-A713-B3066942D8A3}" dt="2021-02-17T19:55:49.618" v="33" actId="20577"/>
      <pc:docMkLst>
        <pc:docMk/>
      </pc:docMkLst>
      <pc:sldChg chg="modSp">
        <pc:chgData name="Hector Najera" userId="04fbcd51e4148ba7" providerId="LiveId" clId="{6ABEE766-C701-4355-A713-B3066942D8A3}" dt="2021-02-17T19:55:49.618" v="33" actId="20577"/>
        <pc:sldMkLst>
          <pc:docMk/>
          <pc:sldMk cId="0" sldId="265"/>
        </pc:sldMkLst>
        <pc:spChg chg="mod">
          <ac:chgData name="Hector Najera" userId="04fbcd51e4148ba7" providerId="LiveId" clId="{6ABEE766-C701-4355-A713-B3066942D8A3}" dt="2021-02-17T19:55:49.618" v="33" actId="20577"/>
          <ac:spMkLst>
            <pc:docMk/>
            <pc:sldMk cId="0" sldId="265"/>
            <ac:spMk id="3" creationId="{00000000-0000-0000-0000-000000000000}"/>
          </ac:spMkLst>
        </pc:spChg>
      </pc:sldChg>
    </pc:docChg>
  </pc:docChgLst>
</pc:chgInfo>
</file>

<file path=ppt/media/hdphoto1.wdp>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tmp>
</file>

<file path=ppt/media/image26.tmp>
</file>

<file path=ppt/media/image27.png>
</file>

<file path=ppt/media/image28.jpg>
</file>

<file path=ppt/media/image29.jpeg>
</file>

<file path=ppt/media/image3.png>
</file>

<file path=ppt/media/image30.png>
</file>

<file path=ppt/media/image31.png>
</file>

<file path=ppt/media/image4.png>
</file>

<file path=ppt/media/image5.png>
</file>

<file path=ppt/media/image6.png>
</file>

<file path=ppt/media/image7.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9" y="2"/>
            <a:ext cx="12207255" cy="6866581"/>
          </a:xfrm>
          <a:prstGeom prst="rect">
            <a:avLst/>
          </a:prstGeom>
        </p:spPr>
      </p:pic>
      <p:sp>
        <p:nvSpPr>
          <p:cNvPr id="2" name="Título 1"/>
          <p:cNvSpPr>
            <a:spLocks noGrp="1"/>
          </p:cNvSpPr>
          <p:nvPr>
            <p:ph type="ctrTitle"/>
          </p:nvPr>
        </p:nvSpPr>
        <p:spPr>
          <a:xfrm>
            <a:off x="914400" y="2130430"/>
            <a:ext cx="10363200" cy="1470025"/>
          </a:xfrm>
        </p:spPr>
        <p:txBody>
          <a:bodyPr/>
          <a:lstStyle>
            <a:lvl1pPr>
              <a:defRPr>
                <a:solidFill>
                  <a:schemeClr val="bg1"/>
                </a:solidFill>
              </a:defRPr>
            </a:lvl1pPr>
          </a:lstStyle>
          <a:p>
            <a:r>
              <a:rPr lang="es-ES"/>
              <a:t>Haga clic para modificar el estilo de título del patrón</a:t>
            </a:r>
            <a:endParaRPr lang="es-ES" dirty="0"/>
          </a:p>
        </p:txBody>
      </p:sp>
      <p:sp>
        <p:nvSpPr>
          <p:cNvPr id="3" name="Subtítulo 2"/>
          <p:cNvSpPr>
            <a:spLocks noGrp="1"/>
          </p:cNvSpPr>
          <p:nvPr>
            <p:ph type="subTitle" idx="1"/>
          </p:nvPr>
        </p:nvSpPr>
        <p:spPr>
          <a:xfrm>
            <a:off x="1828800" y="4300487"/>
            <a:ext cx="8534400" cy="1338317"/>
          </a:xfrm>
        </p:spPr>
        <p:txBody>
          <a:bodyPr/>
          <a:lstStyle>
            <a:lvl1pPr marL="0" indent="0" algn="ctr">
              <a:buNone/>
              <a:defRPr>
                <a:solidFill>
                  <a:srgbClr val="FFFFFF"/>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s-ES"/>
              <a:t>Haga clic para editar el estilo de subtítulo del patrón</a:t>
            </a:r>
            <a:endParaRPr lang="es-ES" dirty="0"/>
          </a:p>
        </p:txBody>
      </p:sp>
      <p:sp>
        <p:nvSpPr>
          <p:cNvPr id="4" name="Marcador de fecha 3"/>
          <p:cNvSpPr>
            <a:spLocks noGrp="1"/>
          </p:cNvSpPr>
          <p:nvPr>
            <p:ph type="dt" sz="half" idx="10"/>
          </p:nvPr>
        </p:nvSpPr>
        <p:spPr/>
        <p:txBody>
          <a:bodyPr/>
          <a:lstStyle/>
          <a:p>
            <a:fld id="{219B83AC-891D-8147-800E-9455D2F3A257}" type="datetimeFigureOut">
              <a:rPr lang="es-ES" smtClean="0"/>
              <a:t>17/02/2021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3516580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219B83AC-891D-8147-800E-9455D2F3A257}" type="datetimeFigureOut">
              <a:rPr lang="es-ES" smtClean="0"/>
              <a:t>17/02/2021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1554154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9200" y="1374427"/>
            <a:ext cx="2743200" cy="4751736"/>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609600" y="1374427"/>
            <a:ext cx="8026400" cy="4751736"/>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219B83AC-891D-8147-800E-9455D2F3A257}" type="datetimeFigureOut">
              <a:rPr lang="es-ES" smtClean="0"/>
              <a:t>17/02/2021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3313920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noAutofit/>
          </a:bodyPr>
          <a:lstStyle>
            <a:lvl1pPr>
              <a:defRPr sz="3600"/>
            </a:lvl1pPr>
          </a:lstStyle>
          <a:p>
            <a:r>
              <a:rPr lang="es-ES" dirty="0"/>
              <a:t>Haga clic para modificar el estilo de título del patrón</a:t>
            </a:r>
          </a:p>
        </p:txBody>
      </p:sp>
      <p:sp>
        <p:nvSpPr>
          <p:cNvPr id="3" name="Marcador de contenido 2"/>
          <p:cNvSpPr>
            <a:spLocks noGrp="1"/>
          </p:cNvSpPr>
          <p:nvPr>
            <p:ph idx="1"/>
          </p:nvPr>
        </p:nvSpPr>
        <p:spPr/>
        <p:txBody>
          <a:bodyPr>
            <a:normAutofit/>
          </a:bodyPr>
          <a:lstStyle>
            <a:lvl1pPr>
              <a:defRPr sz="1800"/>
            </a:lvl1pPr>
            <a:lvl2pPr>
              <a:defRPr sz="1800"/>
            </a:lvl2pPr>
            <a:lvl3pPr>
              <a:defRPr sz="1800"/>
            </a:lvl3pPr>
            <a:lvl4pPr>
              <a:defRPr sz="1800"/>
            </a:lvl4pPr>
            <a:lvl5pPr>
              <a:defRPr sz="1800"/>
            </a:lvl5pPr>
          </a:lstStyle>
          <a:p>
            <a:pPr lvl="0"/>
            <a:r>
              <a:rPr lang="es-ES" dirty="0"/>
              <a:t>Editar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4" name="Marcador de fecha 3"/>
          <p:cNvSpPr>
            <a:spLocks noGrp="1"/>
          </p:cNvSpPr>
          <p:nvPr>
            <p:ph type="dt" sz="half" idx="10"/>
          </p:nvPr>
        </p:nvSpPr>
        <p:spPr/>
        <p:txBody>
          <a:bodyPr/>
          <a:lstStyle/>
          <a:p>
            <a:fld id="{219B83AC-891D-8147-800E-9455D2F3A257}" type="datetimeFigureOut">
              <a:rPr lang="es-ES" smtClean="0"/>
              <a:t>17/02/2021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1014024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5"/>
            <a:ext cx="10363200" cy="1362075"/>
          </a:xfrm>
        </p:spPr>
        <p:txBody>
          <a:bodyPr anchor="t">
            <a:normAutofit/>
          </a:bodyPr>
          <a:lstStyle>
            <a:lvl1pPr algn="l">
              <a:defRPr sz="2800" b="1" cap="all"/>
            </a:lvl1pPr>
          </a:lstStyle>
          <a:p>
            <a:r>
              <a:rPr lang="es-ES" dirty="0"/>
              <a:t>Haga clic para modificar el estilo de título del patrón</a:t>
            </a:r>
          </a:p>
        </p:txBody>
      </p:sp>
      <p:sp>
        <p:nvSpPr>
          <p:cNvPr id="3" name="Marcador de texto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219B83AC-891D-8147-800E-9455D2F3A257}" type="datetimeFigureOut">
              <a:rPr lang="es-ES" smtClean="0"/>
              <a:t>17/02/2021</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4044771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219B83AC-891D-8147-800E-9455D2F3A257}" type="datetimeFigureOut">
              <a:rPr lang="es-ES" smtClean="0"/>
              <a:t>17/02/2021</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3554221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es-ES"/>
              <a:t>Haga clic para modificar el estilo de título del patrón</a:t>
            </a:r>
          </a:p>
        </p:txBody>
      </p:sp>
      <p:sp>
        <p:nvSpPr>
          <p:cNvPr id="3" name="Marcador de texto 2"/>
          <p:cNvSpPr>
            <a:spLocks noGrp="1"/>
          </p:cNvSpPr>
          <p:nvPr>
            <p:ph type="body" idx="1"/>
          </p:nvPr>
        </p:nvSpPr>
        <p:spPr>
          <a:xfrm>
            <a:off x="609600" y="1535113"/>
            <a:ext cx="5386917" cy="639762"/>
          </a:xfrm>
        </p:spPr>
        <p:txBody>
          <a:bodyPr anchor="b">
            <a:noAutofit/>
          </a:bodyPr>
          <a:lstStyle>
            <a:lvl1pPr marL="0" indent="0">
              <a:buNone/>
              <a:defRPr sz="20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
        <p:nvSpPr>
          <p:cNvPr id="5" name="Marcador de texto 4"/>
          <p:cNvSpPr>
            <a:spLocks noGrp="1"/>
          </p:cNvSpPr>
          <p:nvPr>
            <p:ph type="body" sz="quarter" idx="3"/>
          </p:nvPr>
        </p:nvSpPr>
        <p:spPr>
          <a:xfrm>
            <a:off x="6193370" y="1535113"/>
            <a:ext cx="5389033" cy="639762"/>
          </a:xfrm>
        </p:spPr>
        <p:txBody>
          <a:bodyPr anchor="b">
            <a:noAutofit/>
          </a:bodyPr>
          <a:lstStyle>
            <a:lvl1pPr marL="0" indent="0">
              <a:buNone/>
              <a:defRPr sz="20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219B83AC-891D-8147-800E-9455D2F3A257}" type="datetimeFigureOut">
              <a:rPr lang="es-ES" smtClean="0"/>
              <a:t>17/02/2021</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340151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219B83AC-891D-8147-800E-9455D2F3A257}" type="datetimeFigureOut">
              <a:rPr lang="es-ES" smtClean="0"/>
              <a:t>17/02/2021</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2759624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19B83AC-891D-8147-800E-9455D2F3A257}" type="datetimeFigureOut">
              <a:rPr lang="es-ES" smtClean="0"/>
              <a:t>17/02/2021</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3906301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09603" y="1435100"/>
            <a:ext cx="4011084" cy="1162050"/>
          </a:xfrm>
        </p:spPr>
        <p:txBody>
          <a:bodyPr anchor="b"/>
          <a:lstStyle>
            <a:lvl1pPr algn="l">
              <a:defRPr sz="2000" b="1"/>
            </a:lvl1pPr>
          </a:lstStyle>
          <a:p>
            <a:r>
              <a:rPr lang="es-ES"/>
              <a:t>Haga clic para modificar el estilo de título del patrón</a:t>
            </a:r>
            <a:endParaRPr lang="es-ES" dirty="0"/>
          </a:p>
        </p:txBody>
      </p:sp>
      <p:sp>
        <p:nvSpPr>
          <p:cNvPr id="3" name="Marcador de contenido 2"/>
          <p:cNvSpPr>
            <a:spLocks noGrp="1"/>
          </p:cNvSpPr>
          <p:nvPr>
            <p:ph idx="1"/>
          </p:nvPr>
        </p:nvSpPr>
        <p:spPr>
          <a:xfrm>
            <a:off x="4766733" y="1435103"/>
            <a:ext cx="6815667" cy="46910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609603" y="2597155"/>
            <a:ext cx="4011084" cy="3529013"/>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s-ES"/>
              <a:t>Editar el estilo de texto del patrón</a:t>
            </a:r>
          </a:p>
        </p:txBody>
      </p:sp>
      <p:sp>
        <p:nvSpPr>
          <p:cNvPr id="5" name="Marcador de fecha 4"/>
          <p:cNvSpPr>
            <a:spLocks noGrp="1"/>
          </p:cNvSpPr>
          <p:nvPr>
            <p:ph type="dt" sz="half" idx="10"/>
          </p:nvPr>
        </p:nvSpPr>
        <p:spPr/>
        <p:txBody>
          <a:bodyPr/>
          <a:lstStyle/>
          <a:p>
            <a:fld id="{219B83AC-891D-8147-800E-9455D2F3A257}" type="datetimeFigureOut">
              <a:rPr lang="es-ES" smtClean="0"/>
              <a:t>17/02/2021</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3573794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711200" y="4985124"/>
            <a:ext cx="7315200" cy="566738"/>
          </a:xfrm>
        </p:spPr>
        <p:txBody>
          <a:bodyPr anchor="b"/>
          <a:lstStyle>
            <a:lvl1pPr algn="l">
              <a:defRPr sz="2000" b="1"/>
            </a:lvl1pPr>
          </a:lstStyle>
          <a:p>
            <a:r>
              <a:rPr lang="es-ES"/>
              <a:t>Haga clic para modificar el estilo de título del patrón</a:t>
            </a:r>
            <a:endParaRPr lang="es-ES" dirty="0"/>
          </a:p>
        </p:txBody>
      </p:sp>
      <p:sp>
        <p:nvSpPr>
          <p:cNvPr id="3" name="Marcador de posición de imagen 2"/>
          <p:cNvSpPr>
            <a:spLocks noGrp="1"/>
          </p:cNvSpPr>
          <p:nvPr>
            <p:ph type="pic" idx="1"/>
          </p:nvPr>
        </p:nvSpPr>
        <p:spPr>
          <a:xfrm>
            <a:off x="711200" y="1553686"/>
            <a:ext cx="7315200" cy="3431438"/>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s-ES"/>
              <a:t>Haga clic en el icono para agregar una imagen</a:t>
            </a:r>
          </a:p>
        </p:txBody>
      </p:sp>
      <p:sp>
        <p:nvSpPr>
          <p:cNvPr id="4" name="Marcador de texto 3"/>
          <p:cNvSpPr>
            <a:spLocks noGrp="1"/>
          </p:cNvSpPr>
          <p:nvPr>
            <p:ph type="body" sz="half" idx="2"/>
          </p:nvPr>
        </p:nvSpPr>
        <p:spPr>
          <a:xfrm>
            <a:off x="8300683" y="1553691"/>
            <a:ext cx="3658932" cy="3173889"/>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s-ES"/>
              <a:t>Editar el estilo de texto del patrón</a:t>
            </a:r>
          </a:p>
        </p:txBody>
      </p:sp>
      <p:sp>
        <p:nvSpPr>
          <p:cNvPr id="5" name="Marcador de fecha 4"/>
          <p:cNvSpPr>
            <a:spLocks noGrp="1"/>
          </p:cNvSpPr>
          <p:nvPr>
            <p:ph type="dt" sz="half" idx="10"/>
          </p:nvPr>
        </p:nvSpPr>
        <p:spPr/>
        <p:txBody>
          <a:bodyPr/>
          <a:lstStyle/>
          <a:p>
            <a:fld id="{219B83AC-891D-8147-800E-9455D2F3A257}" type="datetimeFigureOut">
              <a:rPr lang="es-ES" smtClean="0"/>
              <a:t>17/02/2021</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AE162B8E-B4DF-6542-83AB-0C16BADF9298}" type="slidenum">
              <a:rPr lang="es-ES" smtClean="0"/>
              <a:t>‹#›</a:t>
            </a:fld>
            <a:endParaRPr lang="es-ES"/>
          </a:p>
        </p:txBody>
      </p:sp>
    </p:spTree>
    <p:extLst>
      <p:ext uri="{BB962C8B-B14F-4D97-AF65-F5344CB8AC3E}">
        <p14:creationId xmlns:p14="http://schemas.microsoft.com/office/powerpoint/2010/main" val="3713577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Marcador de título 1"/>
          <p:cNvSpPr>
            <a:spLocks noGrp="1"/>
          </p:cNvSpPr>
          <p:nvPr>
            <p:ph type="title"/>
          </p:nvPr>
        </p:nvSpPr>
        <p:spPr>
          <a:xfrm>
            <a:off x="3454400" y="274639"/>
            <a:ext cx="8128000" cy="782098"/>
          </a:xfrm>
          <a:prstGeom prst="rect">
            <a:avLst/>
          </a:prstGeom>
        </p:spPr>
        <p:txBody>
          <a:bodyPr vert="horz" lIns="91440" tIns="45720" rIns="91440" bIns="45720" rtlCol="0" anchor="ctr">
            <a:normAutofit/>
          </a:bodyPr>
          <a:lstStyle/>
          <a:p>
            <a:r>
              <a:rPr lang="es-ES_tradnl" dirty="0"/>
              <a:t>Clic para editar título</a:t>
            </a:r>
            <a:endParaRPr lang="es-ES" dirty="0"/>
          </a:p>
        </p:txBody>
      </p:sp>
      <p:sp>
        <p:nvSpPr>
          <p:cNvPr id="3" name="Marcador de texto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lang="es-ES" dirty="0"/>
          </a:p>
        </p:txBody>
      </p:sp>
      <p:sp>
        <p:nvSpPr>
          <p:cNvPr id="4" name="Marcador de fecha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9B83AC-891D-8147-800E-9455D2F3A257}" type="datetimeFigureOut">
              <a:rPr lang="es-ES" smtClean="0"/>
              <a:t>17/02/2021</a:t>
            </a:fld>
            <a:endParaRPr lang="es-ES"/>
          </a:p>
        </p:txBody>
      </p:sp>
      <p:sp>
        <p:nvSpPr>
          <p:cNvPr id="5" name="Marcador de pie de página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162B8E-B4DF-6542-83AB-0C16BADF9298}" type="slidenum">
              <a:rPr lang="es-ES" smtClean="0"/>
              <a:t>‹#›</a:t>
            </a:fld>
            <a:endParaRPr lang="es-ES"/>
          </a:p>
        </p:txBody>
      </p:sp>
    </p:spTree>
    <p:extLst>
      <p:ext uri="{BB962C8B-B14F-4D97-AF65-F5344CB8AC3E}">
        <p14:creationId xmlns:p14="http://schemas.microsoft.com/office/powerpoint/2010/main" val="12394833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189" rtl="0" eaLnBrk="1" latinLnBrk="0" hangingPunct="1">
        <a:spcBef>
          <a:spcPct val="0"/>
        </a:spcBef>
        <a:buNone/>
        <a:defRPr sz="4400" kern="1200">
          <a:solidFill>
            <a:schemeClr val="accent1">
              <a:lumMod val="75000"/>
            </a:schemeClr>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bg2">
              <a:lumMod val="25000"/>
            </a:schemeClr>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bg2">
              <a:lumMod val="25000"/>
            </a:schemeClr>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bg2">
              <a:lumMod val="25000"/>
            </a:schemeClr>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bg2">
              <a:lumMod val="25000"/>
            </a:schemeClr>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bg2">
              <a:lumMod val="25000"/>
            </a:schemeClr>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5.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5.tm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6.tmp"/><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github.com/hectornajera83/SEMindicadores"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mailto:chuffman@unam.mx" TargetMode="Externa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62108" y="2693987"/>
            <a:ext cx="8867783" cy="1656446"/>
          </a:xfrm>
        </p:spPr>
        <p:txBody>
          <a:bodyPr>
            <a:normAutofit fontScale="90000"/>
          </a:bodyPr>
          <a:lstStyle/>
          <a:p>
            <a:r>
              <a:rPr lang="es-MX" sz="5400" dirty="0"/>
              <a:t>Introducción al análisis bayesiano</a:t>
            </a:r>
            <a:endParaRPr sz="5400" dirty="0"/>
          </a:p>
        </p:txBody>
      </p:sp>
      <p:sp>
        <p:nvSpPr>
          <p:cNvPr id="3" name="Subtitle 2"/>
          <p:cNvSpPr>
            <a:spLocks noGrp="1"/>
          </p:cNvSpPr>
          <p:nvPr>
            <p:ph type="subTitle" idx="1"/>
          </p:nvPr>
        </p:nvSpPr>
        <p:spPr>
          <a:xfrm>
            <a:off x="2895600" y="3874655"/>
            <a:ext cx="6400800" cy="1752600"/>
          </a:xfrm>
        </p:spPr>
        <p:txBody>
          <a:bodyPr>
            <a:normAutofit fontScale="92500" lnSpcReduction="20000"/>
          </a:bodyPr>
          <a:lstStyle/>
          <a:p>
            <a:br>
              <a:rPr dirty="0"/>
            </a:br>
            <a:br>
              <a:rPr dirty="0"/>
            </a:br>
            <a:r>
              <a:rPr dirty="0"/>
              <a:t>Dr. </a:t>
            </a:r>
            <a:r>
              <a:rPr dirty="0" err="1"/>
              <a:t>Héctor</a:t>
            </a:r>
            <a:r>
              <a:rPr dirty="0"/>
              <a:t> </a:t>
            </a:r>
            <a:r>
              <a:rPr dirty="0" err="1"/>
              <a:t>Nájera</a:t>
            </a:r>
            <a:endParaRPr lang="es-MX" dirty="0"/>
          </a:p>
          <a:p>
            <a:r>
              <a:rPr dirty="0"/>
              <a:t>Dr. Curtis Huffman</a:t>
            </a:r>
          </a:p>
        </p:txBody>
      </p:sp>
      <p:sp>
        <p:nvSpPr>
          <p:cNvPr id="4" name="Date Placeholder 3"/>
          <p:cNvSpPr>
            <a:spLocks noGrp="1"/>
          </p:cNvSpPr>
          <p:nvPr>
            <p:ph type="dt" sz="half" idx="10"/>
          </p:nvPr>
        </p:nvSpPr>
        <p:spPr>
          <a:xfrm>
            <a:off x="423169" y="6150019"/>
            <a:ext cx="2844800" cy="365125"/>
          </a:xfrm>
        </p:spPr>
        <p:txBody>
          <a:bodyPr/>
          <a:lstStyle/>
          <a:p>
            <a:r>
              <a:rPr lang="es-MX" dirty="0"/>
              <a:t>18</a:t>
            </a:r>
            <a:r>
              <a:rPr dirty="0"/>
              <a:t>/</a:t>
            </a:r>
            <a:r>
              <a:rPr lang="es-MX" dirty="0"/>
              <a:t>2</a:t>
            </a:r>
            <a:r>
              <a:rPr dirty="0"/>
              <a:t>/20</a:t>
            </a:r>
            <a:r>
              <a:rPr lang="es-MX" dirty="0"/>
              <a:t>21</a:t>
            </a:r>
            <a:endParaRPr dirty="0"/>
          </a:p>
        </p:txBody>
      </p:sp>
      <p:grpSp>
        <p:nvGrpSpPr>
          <p:cNvPr id="5" name="Grupo 4"/>
          <p:cNvGrpSpPr/>
          <p:nvPr/>
        </p:nvGrpSpPr>
        <p:grpSpPr>
          <a:xfrm>
            <a:off x="3626747" y="332284"/>
            <a:ext cx="3842080" cy="1223823"/>
            <a:chOff x="3116137" y="270503"/>
            <a:chExt cx="3842080" cy="1223823"/>
          </a:xfrm>
        </p:grpSpPr>
        <p:pic>
          <p:nvPicPr>
            <p:cNvPr id="6" name="Picture 14" descr="Resultado de imagen para economia unam"/>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6004751" y="270503"/>
              <a:ext cx="953466" cy="11244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descr="Resultado de imagen para posgrado unam"/>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Photocopy detail="6"/>
                      </a14:imgEffect>
                    </a14:imgLayer>
                  </a14:imgProps>
                </a:ext>
                <a:ext uri="{28A0092B-C50C-407E-A947-70E740481C1C}">
                  <a14:useLocalDpi xmlns:a14="http://schemas.microsoft.com/office/drawing/2010/main" val="0"/>
                </a:ext>
              </a:extLst>
            </a:blip>
            <a:srcRect r="25120"/>
            <a:stretch/>
          </p:blipFill>
          <p:spPr bwMode="auto">
            <a:xfrm>
              <a:off x="3116137" y="270503"/>
              <a:ext cx="2769345" cy="1223823"/>
            </a:xfrm>
            <a:prstGeom prst="rect">
              <a:avLst/>
            </a:prstGeom>
            <a:noFill/>
            <a:extLst>
              <a:ext uri="{909E8E84-426E-40DD-AFC4-6F175D3DCCD1}">
                <a14:hiddenFill xmlns:a14="http://schemas.microsoft.com/office/drawing/2010/main">
                  <a:solidFill>
                    <a:srgbClr val="FFFFFF"/>
                  </a:solidFill>
                </a14:hiddenFill>
              </a:ext>
            </a:extLst>
          </p:spPr>
        </p:pic>
      </p:grpSp>
      <p:pic>
        <p:nvPicPr>
          <p:cNvPr id="8" name="Picture 4" descr="Imagen relacionada"/>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47680" y="5523318"/>
            <a:ext cx="1463040" cy="1253402"/>
          </a:xfrm>
          <a:prstGeom prst="rect">
            <a:avLst/>
          </a:prstGeom>
          <a:noFill/>
          <a:extLst>
            <a:ext uri="{909E8E84-426E-40DD-AFC4-6F175D3DCCD1}">
              <a14:hiddenFill xmlns:a14="http://schemas.microsoft.com/office/drawing/2010/main">
                <a:solidFill>
                  <a:srgbClr val="FFFFFF"/>
                </a:solidFill>
              </a14:hiddenFill>
            </a:ext>
          </a:extLst>
        </p:spPr>
      </p:pic>
      <p:sp>
        <p:nvSpPr>
          <p:cNvPr id="9" name="CuadroTexto 8">
            <a:extLst>
              <a:ext uri="{FF2B5EF4-FFF2-40B4-BE49-F238E27FC236}">
                <a16:creationId xmlns:a16="http://schemas.microsoft.com/office/drawing/2014/main" id="{9DC01292-5188-42D0-85EC-9621C71FFAC2}"/>
              </a:ext>
            </a:extLst>
          </p:cNvPr>
          <p:cNvSpPr txBox="1"/>
          <p:nvPr/>
        </p:nvSpPr>
        <p:spPr>
          <a:xfrm>
            <a:off x="4228982" y="1922793"/>
            <a:ext cx="3973973" cy="584775"/>
          </a:xfrm>
          <a:prstGeom prst="rect">
            <a:avLst/>
          </a:prstGeom>
          <a:noFill/>
        </p:spPr>
        <p:txBody>
          <a:bodyPr wrap="none" rtlCol="0">
            <a:spAutoFit/>
          </a:bodyPr>
          <a:lstStyle/>
          <a:p>
            <a:r>
              <a:rPr lang="es-MX" sz="3200" dirty="0">
                <a:solidFill>
                  <a:schemeClr val="bg1"/>
                </a:solidFill>
                <a:latin typeface="+mj-lt"/>
                <a:ea typeface="+mj-ea"/>
                <a:cs typeface="+mj-cs"/>
              </a:rPr>
              <a:t>Presentación del curso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328469"/>
            <a:ext cx="10972800" cy="850036"/>
          </a:xfrm>
        </p:spPr>
        <p:txBody>
          <a:bodyPr>
            <a:normAutofit/>
          </a:bodyPr>
          <a:lstStyle/>
          <a:p>
            <a:pPr lvl="1"/>
            <a:r>
              <a:rPr lang="es-MX" sz="3200" dirty="0"/>
              <a:t>¿Qué originó esta revolución/evolución?</a:t>
            </a:r>
          </a:p>
        </p:txBody>
      </p:sp>
      <p:pic>
        <p:nvPicPr>
          <p:cNvPr id="5" name="Picture 4" descr="Text, letter&#10;&#10;Description automatically generated">
            <a:extLst>
              <a:ext uri="{FF2B5EF4-FFF2-40B4-BE49-F238E27FC236}">
                <a16:creationId xmlns:a16="http://schemas.microsoft.com/office/drawing/2014/main" id="{66309FE8-E4B6-4FC9-8892-1CD7CA849F35}"/>
              </a:ext>
            </a:extLst>
          </p:cNvPr>
          <p:cNvPicPr>
            <a:picLocks noChangeAspect="1"/>
          </p:cNvPicPr>
          <p:nvPr/>
        </p:nvPicPr>
        <p:blipFill rotWithShape="1">
          <a:blip r:embed="rId2"/>
          <a:srcRect l="2355" t="4591" r="1559" b="6438"/>
          <a:stretch/>
        </p:blipFill>
        <p:spPr>
          <a:xfrm>
            <a:off x="2032000" y="2095131"/>
            <a:ext cx="8128000" cy="4258874"/>
          </a:xfrm>
          <a:prstGeom prst="rect">
            <a:avLst/>
          </a:prstGeom>
        </p:spPr>
      </p:pic>
      <p:sp>
        <p:nvSpPr>
          <p:cNvPr id="6" name="Título 5">
            <a:extLst>
              <a:ext uri="{FF2B5EF4-FFF2-40B4-BE49-F238E27FC236}">
                <a16:creationId xmlns:a16="http://schemas.microsoft.com/office/drawing/2014/main" id="{4DAA75DE-38E2-4798-91A4-5B8A96CB893A}"/>
              </a:ext>
            </a:extLst>
          </p:cNvPr>
          <p:cNvSpPr>
            <a:spLocks noGrp="1"/>
          </p:cNvSpPr>
          <p:nvPr>
            <p:ph type="title"/>
          </p:nvPr>
        </p:nvSpPr>
        <p:spPr/>
        <p:txBody>
          <a:bodyPr/>
          <a:lstStyle/>
          <a:p>
            <a:r>
              <a:rPr lang="es-MX" sz="4400" dirty="0"/>
              <a:t>Análisis bayesiano</a:t>
            </a:r>
            <a:endParaRPr lang="en-US" sz="4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600205"/>
            <a:ext cx="5384800" cy="4525963"/>
          </a:xfrm>
        </p:spPr>
        <p:txBody>
          <a:bodyPr>
            <a:normAutofit/>
          </a:bodyPr>
          <a:lstStyle/>
          <a:p>
            <a:pPr marL="0" indent="0">
              <a:buNone/>
            </a:pPr>
            <a:r>
              <a:rPr lang="es-MX" sz="4800" dirty="0"/>
              <a:t>¿Qué es eso del análisis bayesiano y por qué me vengo enterando hasta ahora?</a:t>
            </a:r>
          </a:p>
          <a:p>
            <a:pPr marL="0" indent="0">
              <a:buNone/>
            </a:pPr>
            <a:endParaRPr lang="es-MX" sz="4800" b="1" dirty="0"/>
          </a:p>
        </p:txBody>
      </p:sp>
      <p:pic>
        <p:nvPicPr>
          <p:cNvPr id="7" name="Imagen 6" descr="Un dibujo de una persona&#10;&#10;Descripción generada automáticamente con confianza baja">
            <a:extLst>
              <a:ext uri="{FF2B5EF4-FFF2-40B4-BE49-F238E27FC236}">
                <a16:creationId xmlns:a16="http://schemas.microsoft.com/office/drawing/2014/main" id="{28936CF5-427C-4879-8C31-BABF6C259F02}"/>
              </a:ext>
            </a:extLst>
          </p:cNvPr>
          <p:cNvPicPr>
            <a:picLocks noChangeAspect="1"/>
          </p:cNvPicPr>
          <p:nvPr/>
        </p:nvPicPr>
        <p:blipFill rotWithShape="1">
          <a:blip r:embed="rId2"/>
          <a:srcRect t="5662" b="9652"/>
          <a:stretch/>
        </p:blipFill>
        <p:spPr>
          <a:xfrm>
            <a:off x="6197600" y="1600205"/>
            <a:ext cx="5384800" cy="4525963"/>
          </a:xfrm>
          <a:prstGeom prst="rect">
            <a:avLst/>
          </a:prstGeom>
          <a:noFill/>
        </p:spPr>
      </p:pic>
      <p:sp>
        <p:nvSpPr>
          <p:cNvPr id="5" name="Título 4">
            <a:extLst>
              <a:ext uri="{FF2B5EF4-FFF2-40B4-BE49-F238E27FC236}">
                <a16:creationId xmlns:a16="http://schemas.microsoft.com/office/drawing/2014/main" id="{C1E7D4EE-D6BF-4DDF-8BBB-47F25A240CAB}"/>
              </a:ext>
            </a:extLst>
          </p:cNvPr>
          <p:cNvSpPr>
            <a:spLocks noGrp="1"/>
          </p:cNvSpPr>
          <p:nvPr>
            <p:ph type="title"/>
          </p:nvPr>
        </p:nvSpPr>
        <p:spPr/>
        <p:txBody>
          <a:bodyPr/>
          <a:lstStyle/>
          <a:p>
            <a:r>
              <a:rPr lang="es-MX" dirty="0"/>
              <a:t>Análisis bayesiano</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sz="4400" dirty="0"/>
              <a:t>¿Qué</a:t>
            </a:r>
            <a:r>
              <a:rPr sz="4400" dirty="0"/>
              <a:t> es la </a:t>
            </a:r>
            <a:r>
              <a:rPr lang="es-MX" sz="4400" dirty="0"/>
              <a:t>estadística bayesiana?</a:t>
            </a:r>
            <a:endParaRPr sz="4400" dirty="0"/>
          </a:p>
        </p:txBody>
      </p:sp>
      <p:sp>
        <p:nvSpPr>
          <p:cNvPr id="3" name="Content Placeholder 2"/>
          <p:cNvSpPr>
            <a:spLocks noGrp="1"/>
          </p:cNvSpPr>
          <p:nvPr>
            <p:ph idx="1"/>
          </p:nvPr>
        </p:nvSpPr>
        <p:spPr>
          <a:xfrm>
            <a:off x="292963" y="1600201"/>
            <a:ext cx="10528917" cy="4525963"/>
          </a:xfrm>
        </p:spPr>
        <p:txBody>
          <a:bodyPr>
            <a:noAutofit/>
          </a:bodyPr>
          <a:lstStyle/>
          <a:p>
            <a:pPr lvl="1"/>
            <a:r>
              <a:rPr lang="es-MX" sz="2800" dirty="0"/>
              <a:t>La estadística bayesiana usa las reglas de la probabilidad y combina toda la información disponible (datos/muestra, conocimiento previo, incertidumbre) para producir inferencias más precisas respecto al caso del uso de información por separado</a:t>
            </a:r>
          </a:p>
          <a:p>
            <a:pPr lvl="1"/>
            <a:r>
              <a:rPr lang="es-MX" sz="2800" dirty="0"/>
              <a:t>En contraste, la estadística clásica evita usar información extra y se concentra en los datos. Puedes incluir en tu modelo un predictor, excluirlo o combinarlo con otros para crear una estimación más estable. Pero esto es lo único que puedes hacer.</a:t>
            </a:r>
          </a:p>
          <a:p>
            <a:pPr lvl="1"/>
            <a:r>
              <a:rPr lang="es-MX" sz="2800" dirty="0"/>
              <a:t>Puedes reproducir los métodos clásicos con inferencia bayesiana, pero con análisis bayesiano puedes hacer mucho más.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sz="4400" dirty="0"/>
              <a:t>¿</a:t>
            </a:r>
            <a:r>
              <a:rPr sz="4400" dirty="0"/>
              <a:t>De </a:t>
            </a:r>
            <a:r>
              <a:rPr lang="es-MX" sz="4400" dirty="0"/>
              <a:t>dónde viene?</a:t>
            </a:r>
            <a:endParaRPr sz="4400" dirty="0"/>
          </a:p>
        </p:txBody>
      </p:sp>
      <p:sp>
        <p:nvSpPr>
          <p:cNvPr id="3" name="Content Placeholder 2"/>
          <p:cNvSpPr>
            <a:spLocks noGrp="1"/>
          </p:cNvSpPr>
          <p:nvPr>
            <p:ph idx="1"/>
          </p:nvPr>
        </p:nvSpPr>
        <p:spPr>
          <a:xfrm>
            <a:off x="115077" y="1941311"/>
            <a:ext cx="8685320" cy="4344077"/>
          </a:xfrm>
        </p:spPr>
        <p:txBody>
          <a:bodyPr>
            <a:normAutofit/>
          </a:bodyPr>
          <a:lstStyle/>
          <a:p>
            <a:pPr marL="457200" lvl="1" indent="0">
              <a:buNone/>
            </a:pPr>
            <a:r>
              <a:rPr sz="3200" dirty="0"/>
              <a:t>La </a:t>
            </a:r>
            <a:r>
              <a:rPr sz="3200" dirty="0" err="1"/>
              <a:t>teoría</a:t>
            </a:r>
            <a:r>
              <a:rPr sz="3200" dirty="0"/>
              <a:t> de la </a:t>
            </a:r>
            <a:r>
              <a:rPr sz="3200" dirty="0" err="1"/>
              <a:t>inferencia</a:t>
            </a:r>
            <a:r>
              <a:rPr sz="3200" dirty="0"/>
              <a:t> </a:t>
            </a:r>
            <a:r>
              <a:rPr sz="3200" dirty="0" err="1"/>
              <a:t>bayesiana</a:t>
            </a:r>
            <a:r>
              <a:rPr sz="3200" dirty="0"/>
              <a:t> se </a:t>
            </a:r>
            <a:r>
              <a:rPr sz="3200" dirty="0" err="1"/>
              <a:t>origina</a:t>
            </a:r>
            <a:r>
              <a:rPr sz="3200" dirty="0"/>
              <a:t> con el </a:t>
            </a:r>
            <a:r>
              <a:rPr sz="3200" dirty="0" err="1"/>
              <a:t>fraile</a:t>
            </a:r>
            <a:r>
              <a:rPr sz="3200" dirty="0"/>
              <a:t> Thomas Bayes.</a:t>
            </a:r>
          </a:p>
          <a:p>
            <a:pPr marL="457200" lvl="1" indent="0">
              <a:buNone/>
            </a:pPr>
            <a:r>
              <a:rPr sz="3200" dirty="0" err="1"/>
              <a:t>En</a:t>
            </a:r>
            <a:r>
              <a:rPr sz="3200" dirty="0"/>
              <a:t> </a:t>
            </a:r>
            <a:r>
              <a:rPr sz="3200" dirty="0" err="1"/>
              <a:t>realidad</a:t>
            </a:r>
            <a:r>
              <a:rPr sz="3200" dirty="0"/>
              <a:t> el primer “</a:t>
            </a:r>
            <a:r>
              <a:rPr sz="3200" dirty="0" err="1"/>
              <a:t>verdadero</a:t>
            </a:r>
            <a:r>
              <a:rPr sz="3200" dirty="0"/>
              <a:t>” </a:t>
            </a:r>
            <a:r>
              <a:rPr sz="3200" dirty="0" err="1"/>
              <a:t>Bayesiano</a:t>
            </a:r>
            <a:r>
              <a:rPr sz="3200" dirty="0"/>
              <a:t> </a:t>
            </a:r>
            <a:r>
              <a:rPr sz="3200" dirty="0" err="1"/>
              <a:t>fue</a:t>
            </a:r>
            <a:r>
              <a:rPr sz="3200" dirty="0"/>
              <a:t> el </a:t>
            </a:r>
            <a:r>
              <a:rPr sz="3200" dirty="0" err="1"/>
              <a:t>matemático</a:t>
            </a:r>
            <a:r>
              <a:rPr sz="3200" dirty="0"/>
              <a:t> </a:t>
            </a:r>
            <a:r>
              <a:rPr sz="3200" dirty="0" err="1"/>
              <a:t>francés</a:t>
            </a:r>
            <a:r>
              <a:rPr sz="3200" dirty="0"/>
              <a:t> Pierre-Simon Laplace.</a:t>
            </a:r>
            <a:endParaRPr lang="es-MX" sz="3200" dirty="0"/>
          </a:p>
          <a:p>
            <a:pPr marL="457200" lvl="1" indent="0">
              <a:buNone/>
            </a:pPr>
            <a:r>
              <a:rPr lang="en-GB" sz="3200" dirty="0">
                <a:solidFill>
                  <a:schemeClr val="accent4">
                    <a:lumMod val="75000"/>
                  </a:schemeClr>
                </a:solidFill>
              </a:rPr>
              <a:t>Laplace, P. S. (2012). </a:t>
            </a:r>
            <a:r>
              <a:rPr lang="en-GB" sz="3200" i="1" dirty="0">
                <a:solidFill>
                  <a:schemeClr val="accent4">
                    <a:lumMod val="75000"/>
                  </a:schemeClr>
                </a:solidFill>
              </a:rPr>
              <a:t>A philosophical essay on probabilities</a:t>
            </a:r>
            <a:r>
              <a:rPr lang="en-GB" sz="3200" dirty="0">
                <a:solidFill>
                  <a:schemeClr val="accent4">
                    <a:lumMod val="75000"/>
                  </a:schemeClr>
                </a:solidFill>
              </a:rPr>
              <a:t>. Courier Corporation.</a:t>
            </a:r>
            <a:endParaRPr sz="3200" dirty="0">
              <a:solidFill>
                <a:schemeClr val="accent4">
                  <a:lumMod val="75000"/>
                </a:schemeClr>
              </a:solidFill>
            </a:endParaRPr>
          </a:p>
        </p:txBody>
      </p:sp>
      <p:pic>
        <p:nvPicPr>
          <p:cNvPr id="5" name="Picture 4" descr="A person with a flower in the hair&#10;&#10;Description automatically generated with low confidence">
            <a:extLst>
              <a:ext uri="{FF2B5EF4-FFF2-40B4-BE49-F238E27FC236}">
                <a16:creationId xmlns:a16="http://schemas.microsoft.com/office/drawing/2014/main" id="{18B0CF7D-CC71-420D-95D0-4524DE0C4FB8}"/>
              </a:ext>
            </a:extLst>
          </p:cNvPr>
          <p:cNvPicPr>
            <a:picLocks noChangeAspect="1"/>
          </p:cNvPicPr>
          <p:nvPr/>
        </p:nvPicPr>
        <p:blipFill>
          <a:blip r:embed="rId2"/>
          <a:stretch>
            <a:fillRect/>
          </a:stretch>
        </p:blipFill>
        <p:spPr>
          <a:xfrm>
            <a:off x="9596220" y="1875995"/>
            <a:ext cx="2207079" cy="2522376"/>
          </a:xfrm>
          <a:prstGeom prst="rect">
            <a:avLst/>
          </a:prstGeom>
        </p:spPr>
      </p:pic>
      <p:sp>
        <p:nvSpPr>
          <p:cNvPr id="6" name="TextBox 5">
            <a:extLst>
              <a:ext uri="{FF2B5EF4-FFF2-40B4-BE49-F238E27FC236}">
                <a16:creationId xmlns:a16="http://schemas.microsoft.com/office/drawing/2014/main" id="{56F5F35F-4E9E-4801-94CB-EB1035ABCB3F}"/>
              </a:ext>
            </a:extLst>
          </p:cNvPr>
          <p:cNvSpPr txBox="1"/>
          <p:nvPr/>
        </p:nvSpPr>
        <p:spPr>
          <a:xfrm>
            <a:off x="10018028" y="4862524"/>
            <a:ext cx="1700496" cy="830997"/>
          </a:xfrm>
          <a:prstGeom prst="rect">
            <a:avLst/>
          </a:prstGeom>
          <a:noFill/>
        </p:spPr>
        <p:txBody>
          <a:bodyPr wrap="square" rtlCol="0">
            <a:spAutoFit/>
          </a:bodyPr>
          <a:lstStyle/>
          <a:p>
            <a:r>
              <a:rPr lang="es-MX" sz="2400" dirty="0" err="1"/>
              <a:t>Bayesian</a:t>
            </a:r>
            <a:r>
              <a:rPr lang="es-MX" sz="2400" dirty="0"/>
              <a:t> in </a:t>
            </a:r>
            <a:r>
              <a:rPr lang="es-MX" sz="2400" dirty="0" err="1"/>
              <a:t>the</a:t>
            </a:r>
            <a:r>
              <a:rPr lang="es-MX" sz="2400" dirty="0"/>
              <a:t> </a:t>
            </a:r>
            <a:r>
              <a:rPr lang="es-MX" sz="2400" dirty="0" err="1"/>
              <a:t>flesh</a:t>
            </a:r>
            <a:r>
              <a:rPr lang="es-MX" sz="2400" dirty="0"/>
              <a:t>!</a:t>
            </a:r>
            <a:endParaRPr lang="en-GB" sz="2400" dirty="0"/>
          </a:p>
        </p:txBody>
      </p:sp>
      <p:sp>
        <p:nvSpPr>
          <p:cNvPr id="7" name="Arrow: Right 6">
            <a:extLst>
              <a:ext uri="{FF2B5EF4-FFF2-40B4-BE49-F238E27FC236}">
                <a16:creationId xmlns:a16="http://schemas.microsoft.com/office/drawing/2014/main" id="{0B810A18-263D-4404-9F5E-18E062538729}"/>
              </a:ext>
            </a:extLst>
          </p:cNvPr>
          <p:cNvSpPr/>
          <p:nvPr/>
        </p:nvSpPr>
        <p:spPr>
          <a:xfrm>
            <a:off x="8707091" y="2742564"/>
            <a:ext cx="597159" cy="410547"/>
          </a:xfrm>
          <a:prstGeom prst="right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ppt_x"/>
                                          </p:val>
                                        </p:tav>
                                        <p:tav tm="100000">
                                          <p:val>
                                            <p:strVal val="#ppt_x"/>
                                          </p:val>
                                        </p:tav>
                                      </p:tavLst>
                                    </p:anim>
                                    <p:anim calcmode="lin" valueType="num">
                                      <p:cBhvr additive="base">
                                        <p:cTn id="30" dur="500" fill="hold"/>
                                        <p:tgtEl>
                                          <p:spTgt spid="6"/>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anim calcmode="lin" valueType="num">
                                      <p:cBhvr additive="base">
                                        <p:cTn id="3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DF796-E9B2-4B39-B32D-C318D78FABFE}"/>
              </a:ext>
            </a:extLst>
          </p:cNvPr>
          <p:cNvSpPr>
            <a:spLocks noGrp="1"/>
          </p:cNvSpPr>
          <p:nvPr>
            <p:ph type="title"/>
          </p:nvPr>
        </p:nvSpPr>
        <p:spPr/>
        <p:txBody>
          <a:bodyPr/>
          <a:lstStyle/>
          <a:p>
            <a:r>
              <a:rPr lang="es-MX" sz="4400" dirty="0"/>
              <a:t>¿De dónde viene?</a:t>
            </a:r>
          </a:p>
        </p:txBody>
      </p:sp>
      <p:sp>
        <p:nvSpPr>
          <p:cNvPr id="3" name="Content Placeholder 2">
            <a:extLst>
              <a:ext uri="{FF2B5EF4-FFF2-40B4-BE49-F238E27FC236}">
                <a16:creationId xmlns:a16="http://schemas.microsoft.com/office/drawing/2014/main" id="{87D9A1E9-858F-4D08-B046-7AA7078BA729}"/>
              </a:ext>
            </a:extLst>
          </p:cNvPr>
          <p:cNvSpPr>
            <a:spLocks noGrp="1"/>
          </p:cNvSpPr>
          <p:nvPr>
            <p:ph idx="1"/>
          </p:nvPr>
        </p:nvSpPr>
        <p:spPr/>
        <p:txBody>
          <a:bodyPr>
            <a:normAutofit/>
          </a:bodyPr>
          <a:lstStyle/>
          <a:p>
            <a:pPr marL="400059" indent="-342900"/>
            <a:r>
              <a:rPr lang="es-ES" sz="2400" dirty="0"/>
              <a:t>Los métodos Bayesianos fueron usados tiempo después para resolver problemas específicos en ciencias, pero fue hasta la mitad del siglo XX que se propusieron como un marco general estadístico</a:t>
            </a:r>
          </a:p>
          <a:p>
            <a:pPr marL="400059" indent="-342900"/>
            <a:r>
              <a:rPr lang="es-ES" sz="2400" dirty="0"/>
              <a:t>Algunas figuras clave fueron John Maynard Keynes y Frank Ramsey, quienes en los 1920s desarrollaron la teoría axiomática de la probabilidad</a:t>
            </a:r>
          </a:p>
          <a:p>
            <a:pPr marL="400059" indent="-342900"/>
            <a:r>
              <a:rPr lang="es-ES" sz="2400" dirty="0"/>
              <a:t>Harold Jeffreys and Edwin </a:t>
            </a:r>
            <a:r>
              <a:rPr lang="es-ES" sz="2400" dirty="0" err="1"/>
              <a:t>Jaynes</a:t>
            </a:r>
            <a:r>
              <a:rPr lang="es-ES" sz="2400" dirty="0"/>
              <a:t> desarrollaron varios métodos para distintos problemas en la física</a:t>
            </a:r>
          </a:p>
          <a:p>
            <a:pPr marL="400059" indent="-342900"/>
            <a:r>
              <a:rPr lang="es-ES" sz="2400" dirty="0" err="1"/>
              <a:t>Jimmie</a:t>
            </a:r>
            <a:r>
              <a:rPr lang="es-ES" sz="2400" dirty="0"/>
              <a:t> </a:t>
            </a:r>
            <a:r>
              <a:rPr lang="es-ES" sz="2400" dirty="0" err="1"/>
              <a:t>Savage</a:t>
            </a:r>
            <a:r>
              <a:rPr lang="es-ES" sz="2400" dirty="0"/>
              <a:t> and Dennis Lindley conectaron su investigación sobre inferencia Bayesiana en los 1950 y 1970s con la estadística clásica</a:t>
            </a:r>
          </a:p>
          <a:p>
            <a:pPr marL="400059" indent="-342900"/>
            <a:r>
              <a:rPr lang="es-ES" sz="2400" dirty="0"/>
              <a:t>Alan Turing uso métodos probabilísticos Bayesianos para resolver el código enigma en la segunda guerra mundial</a:t>
            </a:r>
          </a:p>
          <a:p>
            <a:endParaRPr lang="en-GB" sz="2400" dirty="0"/>
          </a:p>
        </p:txBody>
      </p:sp>
    </p:spTree>
    <p:extLst>
      <p:ext uri="{BB962C8B-B14F-4D97-AF65-F5344CB8AC3E}">
        <p14:creationId xmlns:p14="http://schemas.microsoft.com/office/powerpoint/2010/main" val="2065838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sz="4400"/>
              <a:t>Cómputo</a:t>
            </a:r>
          </a:p>
        </p:txBody>
      </p:sp>
      <p:sp>
        <p:nvSpPr>
          <p:cNvPr id="3" name="Content Placeholder 2"/>
          <p:cNvSpPr>
            <a:spLocks noGrp="1"/>
          </p:cNvSpPr>
          <p:nvPr>
            <p:ph idx="1"/>
          </p:nvPr>
        </p:nvSpPr>
        <p:spPr>
          <a:xfrm>
            <a:off x="609600" y="1280605"/>
            <a:ext cx="11330866" cy="3948343"/>
          </a:xfrm>
        </p:spPr>
        <p:txBody>
          <a:bodyPr>
            <a:noAutofit/>
          </a:bodyPr>
          <a:lstStyle/>
          <a:p>
            <a:pPr marL="400059" indent="-342900"/>
            <a:r>
              <a:rPr sz="2200" dirty="0"/>
              <a:t>Un factor clave que </a:t>
            </a:r>
            <a:r>
              <a:rPr lang="es-MX" sz="2200" dirty="0"/>
              <a:t>permitió la expansión de la inferencia bayesiana a finales del siglo XX fueron las mejoras en la infraestructura para el cómputo y el desarrollo de nuevos algoritmos</a:t>
            </a:r>
          </a:p>
          <a:p>
            <a:pPr marL="400059" indent="-342900"/>
            <a:r>
              <a:rPr sz="2200" dirty="0"/>
              <a:t>Con </a:t>
            </a:r>
            <a:r>
              <a:rPr lang="es-MX" sz="2200" dirty="0"/>
              <a:t>excepción de problemas simples, la inferencia Bayesiana requiere cálculos complejos que implican problemas de altas dimensiones e integración numérica.</a:t>
            </a:r>
          </a:p>
          <a:p>
            <a:pPr marL="400059" indent="-342900"/>
            <a:r>
              <a:rPr sz="2200" dirty="0"/>
              <a:t>La </a:t>
            </a:r>
            <a:r>
              <a:rPr lang="es-MX" sz="2200" dirty="0"/>
              <a:t>computación bayesiana usa métodos estocásticos de simulación. Esto se conoce como el método de Monte Carlo, que fue desarrollado por </a:t>
            </a:r>
            <a:r>
              <a:rPr lang="es-MX" sz="2200" dirty="0" err="1"/>
              <a:t>Stanislaw</a:t>
            </a:r>
            <a:r>
              <a:rPr lang="es-MX" sz="2200" dirty="0"/>
              <a:t> Ulam y colegas en los 1940s</a:t>
            </a:r>
          </a:p>
          <a:p>
            <a:pPr marL="400059" indent="-342900"/>
            <a:r>
              <a:rPr lang="es-MX" sz="2200" dirty="0"/>
              <a:t>E</a:t>
            </a:r>
            <a:r>
              <a:rPr sz="2200" dirty="0"/>
              <a:t>l </a:t>
            </a:r>
            <a:r>
              <a:rPr lang="es-MX" sz="2200" dirty="0"/>
              <a:t>potencial de estos métodos para resolver problemas irresolubles en estadística fue claro en los 80s. Desde entonces cada década hay saltos mayores en la sofisticación y eficiencia de los algoritmos existentes para resolver preguntas cada vez más complejas</a:t>
            </a:r>
          </a:p>
        </p:txBody>
      </p:sp>
      <p:pic>
        <p:nvPicPr>
          <p:cNvPr id="5" name="Picture 4" descr="A picture containing text&#10;&#10;Description automatically generated">
            <a:extLst>
              <a:ext uri="{FF2B5EF4-FFF2-40B4-BE49-F238E27FC236}">
                <a16:creationId xmlns:a16="http://schemas.microsoft.com/office/drawing/2014/main" id="{ED221CD0-DB08-431C-998D-FD5115DFDB30}"/>
              </a:ext>
            </a:extLst>
          </p:cNvPr>
          <p:cNvPicPr>
            <a:picLocks noChangeAspect="1"/>
          </p:cNvPicPr>
          <p:nvPr/>
        </p:nvPicPr>
        <p:blipFill>
          <a:blip r:embed="rId2"/>
          <a:stretch>
            <a:fillRect/>
          </a:stretch>
        </p:blipFill>
        <p:spPr>
          <a:xfrm>
            <a:off x="1799948" y="4837036"/>
            <a:ext cx="8592104" cy="148071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circle(in)">
                                      <p:cBhvr>
                                        <p:cTn id="23"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contenido 5">
            <a:extLst>
              <a:ext uri="{FF2B5EF4-FFF2-40B4-BE49-F238E27FC236}">
                <a16:creationId xmlns:a16="http://schemas.microsoft.com/office/drawing/2014/main" id="{475DE1E8-00A7-42D9-898A-67D0ABA8F75E}"/>
              </a:ext>
            </a:extLst>
          </p:cNvPr>
          <p:cNvPicPr>
            <a:picLocks noGrp="1" noChangeAspect="1"/>
          </p:cNvPicPr>
          <p:nvPr>
            <p:ph idx="1"/>
          </p:nvPr>
        </p:nvPicPr>
        <p:blipFill>
          <a:blip r:embed="rId2"/>
          <a:srcRect/>
          <a:stretch/>
        </p:blipFill>
        <p:spPr>
          <a:xfrm>
            <a:off x="2332182" y="1132751"/>
            <a:ext cx="7527636" cy="5528108"/>
          </a:xfrm>
          <a:noFill/>
        </p:spPr>
      </p:pic>
    </p:spTree>
    <p:extLst>
      <p:ext uri="{BB962C8B-B14F-4D97-AF65-F5344CB8AC3E}">
        <p14:creationId xmlns:p14="http://schemas.microsoft.com/office/powerpoint/2010/main" val="15473224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MX" sz="4400" dirty="0"/>
              <a:t>Somos más bayesianos que clásicos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Autofit/>
              </a:bodyPr>
              <a:lstStyle/>
              <a:p>
                <a:r>
                  <a:rPr lang="es-MX" sz="2800" dirty="0"/>
                  <a:t>Considere </a:t>
                </a:r>
                <a14:m>
                  <m:oMath xmlns:m="http://schemas.openxmlformats.org/officeDocument/2006/math">
                    <m:r>
                      <a:rPr lang="es-MX" sz="2800">
                        <a:latin typeface="Cambria Math" panose="02040503050406030204" pitchFamily="18" charset="0"/>
                      </a:rPr>
                      <m:t>𝑏𝑒𝑡𝑎</m:t>
                    </m:r>
                    <m:r>
                      <a:rPr lang="es-MX" sz="2800">
                        <a:latin typeface="Cambria Math" panose="02040503050406030204" pitchFamily="18" charset="0"/>
                      </a:rPr>
                      <m:t>=4</m:t>
                    </m:r>
                  </m:oMath>
                </a14:m>
                <a:r>
                  <a:rPr lang="es-MX" sz="2800" dirty="0"/>
                  <a:t> IC 95 [2-6]. Entonces p-</a:t>
                </a:r>
                <a:r>
                  <a:rPr lang="es-MX" sz="2800" dirty="0" err="1"/>
                  <a:t>value</a:t>
                </a:r>
                <a:r>
                  <a:rPr lang="es-MX" sz="2800" dirty="0"/>
                  <a:t> </a:t>
                </a:r>
                <a14:m>
                  <m:oMath xmlns:m="http://schemas.openxmlformats.org/officeDocument/2006/math">
                    <m:r>
                      <a:rPr lang="es-MX" sz="2800">
                        <a:latin typeface="Cambria Math" panose="02040503050406030204" pitchFamily="18" charset="0"/>
                      </a:rPr>
                      <m:t>&lt;.05</m:t>
                    </m:r>
                  </m:oMath>
                </a14:m>
                <a:endParaRPr lang="es-MX" sz="2800" dirty="0"/>
              </a:p>
              <a:p>
                <a:r>
                  <a:rPr lang="es-MX" sz="2800" dirty="0"/>
                  <a:t>La esencia de la estadística Bayesiana es la combinación de información de distintas fuentes. Esto se conoce como “prior </a:t>
                </a:r>
                <a:r>
                  <a:rPr lang="es-MX" sz="2800" dirty="0" err="1"/>
                  <a:t>information</a:t>
                </a:r>
                <a:r>
                  <a:rPr lang="es-MX" sz="2800" dirty="0"/>
                  <a:t>” o “información a priori”, o modelación jerárquica, actualización dinámica, o agrupación parcial.</a:t>
                </a:r>
              </a:p>
              <a:p>
                <a:r>
                  <a:rPr lang="es-MX" sz="2800" dirty="0"/>
                  <a:t>La estadística bayesiana junta todos los datos </a:t>
                </a:r>
                <a:r>
                  <a:rPr lang="es-MX" sz="2800"/>
                  <a:t>(información) </a:t>
                </a:r>
                <a:r>
                  <a:rPr lang="es-MX" sz="2800" dirty="0"/>
                  <a:t>para entender una estructura superior</a:t>
                </a:r>
              </a:p>
              <a:p>
                <a:r>
                  <a:rPr lang="es-MX" sz="2800" dirty="0"/>
                  <a:t>Los datos son muchos pero vienen de fuentes con error (muestreo y medición) y se necesita un marco que ponga a la inferencia en un mismo sitio</a:t>
                </a:r>
                <a:r>
                  <a:rPr sz="2800" dirty="0"/>
                  <a:t>.</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00" t="-1482" r="-1889" b="-5660"/>
                </a:stretch>
              </a:blipFill>
            </p:spPr>
            <p:txBody>
              <a:bodyPr/>
              <a:lstStyle/>
              <a:p>
                <a:r>
                  <a:rPr lang="en-GB">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sz="4400" dirty="0"/>
              <a:t>Algunos ejemplos</a:t>
            </a:r>
          </a:p>
        </p:txBody>
      </p:sp>
      <p:sp>
        <p:nvSpPr>
          <p:cNvPr id="3" name="Content Placeholder 2"/>
          <p:cNvSpPr>
            <a:spLocks noGrp="1"/>
          </p:cNvSpPr>
          <p:nvPr>
            <p:ph idx="1"/>
          </p:nvPr>
        </p:nvSpPr>
        <p:spPr>
          <a:xfrm>
            <a:off x="609600" y="1600201"/>
            <a:ext cx="5560381" cy="4525963"/>
          </a:xfrm>
        </p:spPr>
        <p:txBody>
          <a:bodyPr>
            <a:normAutofit/>
          </a:bodyPr>
          <a:lstStyle/>
          <a:p>
            <a:r>
              <a:rPr lang="es-MX" sz="2800" dirty="0"/>
              <a:t>Elecciones en USA (2020)</a:t>
            </a:r>
          </a:p>
          <a:p>
            <a:r>
              <a:rPr lang="es-MX" sz="2800" dirty="0"/>
              <a:t>Algoritmos de reconocimiento de fotografías</a:t>
            </a:r>
          </a:p>
          <a:p>
            <a:r>
              <a:rPr lang="es-MX" sz="2800" dirty="0"/>
              <a:t>Estimación de áreas pequeñas</a:t>
            </a:r>
          </a:p>
          <a:p>
            <a:r>
              <a:rPr lang="es-MX" sz="2800" dirty="0"/>
              <a:t>Las parejas </a:t>
            </a:r>
            <a:r>
              <a:rPr lang="es-MX" sz="2800" i="1" dirty="0"/>
              <a:t>guapas</a:t>
            </a:r>
            <a:r>
              <a:rPr lang="es-MX" sz="2800" dirty="0"/>
              <a:t> tienen más hijas</a:t>
            </a:r>
            <a:r>
              <a:rPr sz="2800" dirty="0"/>
              <a:t>…</a:t>
            </a:r>
          </a:p>
          <a:p>
            <a:pPr lvl="1"/>
            <a:r>
              <a:rPr lang="es-MX" sz="2800" dirty="0"/>
              <a:t>¡</a:t>
            </a:r>
            <a:r>
              <a:rPr sz="2800" dirty="0"/>
              <a:t>No! </a:t>
            </a:r>
            <a:r>
              <a:rPr lang="es-MX" sz="2800" dirty="0"/>
              <a:t>De hecho Bayes evita pifias de los métodos clásicos </a:t>
            </a:r>
            <a:r>
              <a:rPr lang="es-MX" sz="2800" dirty="0" err="1"/>
              <a:t>basádos</a:t>
            </a:r>
            <a:r>
              <a:rPr lang="es-MX" sz="2800" dirty="0"/>
              <a:t> en p-</a:t>
            </a:r>
            <a:r>
              <a:rPr lang="es-MX" sz="2800" dirty="0" err="1"/>
              <a:t>values</a:t>
            </a:r>
            <a:r>
              <a:rPr lang="es-MX" sz="2800" dirty="0"/>
              <a:t>.</a:t>
            </a:r>
          </a:p>
        </p:txBody>
      </p:sp>
      <p:pic>
        <p:nvPicPr>
          <p:cNvPr id="5" name="Picture 4" descr="A picture containing chart&#10;&#10;Description automatically generated">
            <a:extLst>
              <a:ext uri="{FF2B5EF4-FFF2-40B4-BE49-F238E27FC236}">
                <a16:creationId xmlns:a16="http://schemas.microsoft.com/office/drawing/2014/main" id="{6CBAB4B2-D7B5-490B-A9E5-7A3F44E74069}"/>
              </a:ext>
            </a:extLst>
          </p:cNvPr>
          <p:cNvPicPr>
            <a:picLocks noChangeAspect="1"/>
          </p:cNvPicPr>
          <p:nvPr/>
        </p:nvPicPr>
        <p:blipFill>
          <a:blip r:embed="rId2"/>
          <a:stretch>
            <a:fillRect/>
          </a:stretch>
        </p:blipFill>
        <p:spPr>
          <a:xfrm>
            <a:off x="6096000" y="1219517"/>
            <a:ext cx="5957821" cy="536384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1D7FE-508C-4912-A940-4745F51B31B9}"/>
              </a:ext>
            </a:extLst>
          </p:cNvPr>
          <p:cNvSpPr>
            <a:spLocks noGrp="1"/>
          </p:cNvSpPr>
          <p:nvPr>
            <p:ph type="title"/>
          </p:nvPr>
        </p:nvSpPr>
        <p:spPr/>
        <p:txBody>
          <a:bodyPr>
            <a:normAutofit/>
          </a:bodyPr>
          <a:lstStyle/>
          <a:p>
            <a:r>
              <a:rPr lang="es-MX"/>
              <a:t>Estimación de áreas pequeñas</a:t>
            </a:r>
          </a:p>
        </p:txBody>
      </p:sp>
      <p:pic>
        <p:nvPicPr>
          <p:cNvPr id="5" name="Content Placeholder 4" descr="Graphical user interface, chart, scatter chart&#10;&#10;Description automatically generated">
            <a:extLst>
              <a:ext uri="{FF2B5EF4-FFF2-40B4-BE49-F238E27FC236}">
                <a16:creationId xmlns:a16="http://schemas.microsoft.com/office/drawing/2014/main" id="{52355A62-7633-4979-89C2-B7FDC561D57A}"/>
              </a:ext>
            </a:extLst>
          </p:cNvPr>
          <p:cNvPicPr>
            <a:picLocks noGrp="1" noChangeAspect="1"/>
          </p:cNvPicPr>
          <p:nvPr>
            <p:ph idx="1"/>
          </p:nvPr>
        </p:nvPicPr>
        <p:blipFill>
          <a:blip r:embed="rId2"/>
          <a:stretch>
            <a:fillRect/>
          </a:stretch>
        </p:blipFill>
        <p:spPr>
          <a:xfrm>
            <a:off x="4205787" y="1599401"/>
            <a:ext cx="7518324" cy="4793941"/>
          </a:xfrm>
        </p:spPr>
      </p:pic>
      <p:sp>
        <p:nvSpPr>
          <p:cNvPr id="6" name="TextBox 5">
            <a:extLst>
              <a:ext uri="{FF2B5EF4-FFF2-40B4-BE49-F238E27FC236}">
                <a16:creationId xmlns:a16="http://schemas.microsoft.com/office/drawing/2014/main" id="{97727707-5625-4FFD-83DB-61757F16ACAC}"/>
              </a:ext>
            </a:extLst>
          </p:cNvPr>
          <p:cNvSpPr txBox="1"/>
          <p:nvPr/>
        </p:nvSpPr>
        <p:spPr>
          <a:xfrm>
            <a:off x="790112" y="2709057"/>
            <a:ext cx="2760955" cy="1815882"/>
          </a:xfrm>
          <a:prstGeom prst="rect">
            <a:avLst/>
          </a:prstGeom>
          <a:noFill/>
        </p:spPr>
        <p:txBody>
          <a:bodyPr wrap="square" rtlCol="0">
            <a:spAutoFit/>
          </a:bodyPr>
          <a:lstStyle/>
          <a:p>
            <a:r>
              <a:rPr lang="es-MX" sz="2800" dirty="0"/>
              <a:t>Error:</a:t>
            </a:r>
          </a:p>
          <a:p>
            <a:endParaRPr lang="es-MX" sz="2800" dirty="0"/>
          </a:p>
          <a:p>
            <a:r>
              <a:rPr lang="es-MX" sz="2800" dirty="0"/>
              <a:t>Bayes vs alternativas</a:t>
            </a:r>
            <a:endParaRPr lang="en-GB" sz="2800" dirty="0"/>
          </a:p>
        </p:txBody>
      </p:sp>
    </p:spTree>
    <p:extLst>
      <p:ext uri="{BB962C8B-B14F-4D97-AF65-F5344CB8AC3E}">
        <p14:creationId xmlns:p14="http://schemas.microsoft.com/office/powerpoint/2010/main" val="367132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Análisis Bayesiano de datos</a:t>
            </a:r>
          </a:p>
        </p:txBody>
      </p:sp>
      <p:sp>
        <p:nvSpPr>
          <p:cNvPr id="3" name="Content Placeholder 2"/>
          <p:cNvSpPr>
            <a:spLocks noGrp="1"/>
          </p:cNvSpPr>
          <p:nvPr>
            <p:ph idx="1"/>
          </p:nvPr>
        </p:nvSpPr>
        <p:spPr>
          <a:xfrm>
            <a:off x="609600" y="1600201"/>
            <a:ext cx="7088155" cy="4525963"/>
          </a:xfrm>
        </p:spPr>
        <p:txBody>
          <a:bodyPr>
            <a:normAutofit/>
          </a:bodyPr>
          <a:lstStyle/>
          <a:p>
            <a:pPr marL="457200" lvl="1" indent="0">
              <a:buNone/>
            </a:pPr>
            <a:endParaRPr lang="es-MX" sz="3600" dirty="0"/>
          </a:p>
          <a:p>
            <a:pPr marL="457200" lvl="1" indent="0">
              <a:buNone/>
            </a:pPr>
            <a:endParaRPr lang="es-MX" sz="3600" dirty="0"/>
          </a:p>
          <a:p>
            <a:pPr marL="457200" lvl="1" indent="0">
              <a:buNone/>
            </a:pPr>
            <a:r>
              <a:rPr lang="es-MX" sz="3600" i="1" dirty="0"/>
              <a:t>O sobre cómo uso a la estadística para ajustar mis conclusiones cuando combino nueva y vieja información</a:t>
            </a:r>
          </a:p>
        </p:txBody>
      </p:sp>
      <p:pic>
        <p:nvPicPr>
          <p:cNvPr id="7" name="Picture 6" descr="Text, letter&#10;&#10;Description automatically generated">
            <a:extLst>
              <a:ext uri="{FF2B5EF4-FFF2-40B4-BE49-F238E27FC236}">
                <a16:creationId xmlns:a16="http://schemas.microsoft.com/office/drawing/2014/main" id="{7B7BF2C1-B791-4668-B2AD-72E3EEC3B006}"/>
              </a:ext>
            </a:extLst>
          </p:cNvPr>
          <p:cNvPicPr>
            <a:picLocks noChangeAspect="1"/>
          </p:cNvPicPr>
          <p:nvPr/>
        </p:nvPicPr>
        <p:blipFill>
          <a:blip r:embed="rId2"/>
          <a:stretch>
            <a:fillRect/>
          </a:stretch>
        </p:blipFill>
        <p:spPr>
          <a:xfrm>
            <a:off x="8189654" y="1521591"/>
            <a:ext cx="3631746" cy="499047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err="1"/>
              <a:t>Hacia</a:t>
            </a:r>
            <a:r>
              <a:rPr dirty="0"/>
              <a:t> </a:t>
            </a:r>
            <a:r>
              <a:rPr dirty="0" err="1"/>
              <a:t>dónde</a:t>
            </a:r>
            <a:r>
              <a:rPr dirty="0"/>
              <a:t> </a:t>
            </a:r>
            <a:r>
              <a:rPr dirty="0" err="1"/>
              <a:t>va</a:t>
            </a:r>
            <a:r>
              <a:rPr dirty="0"/>
              <a:t> el </a:t>
            </a:r>
            <a:r>
              <a:rPr dirty="0" err="1"/>
              <a:t>análisis</a:t>
            </a:r>
            <a:r>
              <a:rPr dirty="0"/>
              <a:t> de </a:t>
            </a:r>
            <a:r>
              <a:rPr dirty="0" err="1"/>
              <a:t>datos</a:t>
            </a:r>
            <a:r>
              <a:rPr dirty="0"/>
              <a:t> </a:t>
            </a:r>
            <a:r>
              <a:rPr dirty="0" err="1"/>
              <a:t>bayesiano</a:t>
            </a:r>
            <a:endParaRPr dirty="0"/>
          </a:p>
        </p:txBody>
      </p:sp>
      <p:sp>
        <p:nvSpPr>
          <p:cNvPr id="3" name="Content Placeholder 2"/>
          <p:cNvSpPr>
            <a:spLocks noGrp="1"/>
          </p:cNvSpPr>
          <p:nvPr>
            <p:ph idx="1"/>
          </p:nvPr>
        </p:nvSpPr>
        <p:spPr/>
        <p:txBody>
          <a:bodyPr>
            <a:normAutofit/>
          </a:bodyPr>
          <a:lstStyle/>
          <a:p>
            <a:r>
              <a:rPr lang="es-MX" sz="3200" dirty="0"/>
              <a:t>Cómputo: Variantes de Monte Carlo, procesamiento paralelo</a:t>
            </a:r>
          </a:p>
          <a:p>
            <a:r>
              <a:rPr lang="es-MX" sz="3200" dirty="0"/>
              <a:t>Aplicación: </a:t>
            </a:r>
            <a:r>
              <a:rPr lang="es-MX" sz="3200" dirty="0" err="1"/>
              <a:t>Bayesian</a:t>
            </a:r>
            <a:r>
              <a:rPr lang="es-MX" sz="3200" dirty="0"/>
              <a:t> </a:t>
            </a:r>
            <a:r>
              <a:rPr lang="es-MX" sz="3200" dirty="0" err="1"/>
              <a:t>workflow</a:t>
            </a:r>
            <a:r>
              <a:rPr lang="es-MX" sz="3200" dirty="0"/>
              <a:t> (replicabilidad, chequeos predictivos posteriores, evaluación, validación cruzada)</a:t>
            </a:r>
          </a:p>
          <a:p>
            <a:r>
              <a:rPr lang="es-MX" sz="3200" dirty="0"/>
              <a:t>Filosofía: Objetividad y subjetividad en el análisis bayesiano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02D41-B34D-419A-ABA2-FAD76A1AEC81}"/>
              </a:ext>
            </a:extLst>
          </p:cNvPr>
          <p:cNvSpPr>
            <a:spLocks noGrp="1"/>
          </p:cNvSpPr>
          <p:nvPr>
            <p:ph type="title"/>
          </p:nvPr>
        </p:nvSpPr>
        <p:spPr/>
        <p:txBody>
          <a:bodyPr/>
          <a:lstStyle/>
          <a:p>
            <a:r>
              <a:rPr lang="es-MX" sz="4800" dirty="0"/>
              <a:t>Objetivo</a:t>
            </a:r>
            <a:endParaRPr lang="es-MX" dirty="0"/>
          </a:p>
        </p:txBody>
      </p:sp>
      <p:sp>
        <p:nvSpPr>
          <p:cNvPr id="3" name="Content Placeholder 2">
            <a:extLst>
              <a:ext uri="{FF2B5EF4-FFF2-40B4-BE49-F238E27FC236}">
                <a16:creationId xmlns:a16="http://schemas.microsoft.com/office/drawing/2014/main" id="{1C359CA5-AAAA-41AD-A486-D1D01F1AFDCC}"/>
              </a:ext>
            </a:extLst>
          </p:cNvPr>
          <p:cNvSpPr>
            <a:spLocks noGrp="1"/>
          </p:cNvSpPr>
          <p:nvPr>
            <p:ph idx="1"/>
          </p:nvPr>
        </p:nvSpPr>
        <p:spPr/>
        <p:txBody>
          <a:bodyPr>
            <a:normAutofit/>
          </a:bodyPr>
          <a:lstStyle/>
          <a:p>
            <a:pPr marL="0" indent="0">
              <a:buNone/>
            </a:pPr>
            <a:r>
              <a:rPr lang="es-MX" sz="3200" dirty="0"/>
              <a:t>El objetivo del curso es introducir conceptos básicos, métodos y paquetería estadística de punta para llevar a cabo inferencia bayesiana, así como preparar al estudiante con experiencia práctica y nociones metodológicas para aplicar los métodos bayesianos a problemas reales.</a:t>
            </a:r>
          </a:p>
          <a:p>
            <a:pPr marL="0" indent="0">
              <a:buNone/>
            </a:pPr>
            <a:endParaRPr lang="es-MX" sz="2000" dirty="0"/>
          </a:p>
        </p:txBody>
      </p:sp>
    </p:spTree>
    <p:extLst>
      <p:ext uri="{BB962C8B-B14F-4D97-AF65-F5344CB8AC3E}">
        <p14:creationId xmlns:p14="http://schemas.microsoft.com/office/powerpoint/2010/main" val="32822999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54400" y="202094"/>
            <a:ext cx="8128000" cy="782098"/>
          </a:xfrm>
        </p:spPr>
        <p:txBody>
          <a:bodyPr>
            <a:noAutofit/>
          </a:bodyPr>
          <a:lstStyle/>
          <a:p>
            <a:r>
              <a:rPr lang="es-MX" sz="5400"/>
              <a:t>Expectativa</a:t>
            </a:r>
          </a:p>
        </p:txBody>
      </p:sp>
      <p:sp>
        <p:nvSpPr>
          <p:cNvPr id="3" name="Content Placeholder 2"/>
          <p:cNvSpPr>
            <a:spLocks noGrp="1"/>
          </p:cNvSpPr>
          <p:nvPr>
            <p:ph idx="1"/>
          </p:nvPr>
        </p:nvSpPr>
        <p:spPr/>
        <p:txBody>
          <a:bodyPr>
            <a:normAutofit lnSpcReduction="10000"/>
          </a:bodyPr>
          <a:lstStyle/>
          <a:p>
            <a:pPr marL="457188" lvl="1" indent="0">
              <a:buNone/>
            </a:pPr>
            <a:r>
              <a:rPr lang="es-ES" sz="2800" dirty="0">
                <a:solidFill>
                  <a:schemeClr val="tx2"/>
                </a:solidFill>
              </a:rPr>
              <a:t>Al final del curso se espera que los alumnos sean capaces de:</a:t>
            </a:r>
            <a:endParaRPr lang="es-MX" sz="2800" dirty="0">
              <a:solidFill>
                <a:schemeClr val="tx2"/>
              </a:solidFill>
            </a:endParaRPr>
          </a:p>
          <a:p>
            <a:pPr lvl="1"/>
            <a:endParaRPr lang="es-MX" dirty="0"/>
          </a:p>
          <a:p>
            <a:pPr lvl="1"/>
            <a:r>
              <a:rPr lang="es-MX" sz="2400" dirty="0"/>
              <a:t>Identificar los usos apropiados e inapropiados de métodos estadísticos</a:t>
            </a:r>
          </a:p>
          <a:p>
            <a:pPr lvl="1"/>
            <a:r>
              <a:rPr lang="es-MX" sz="2400" dirty="0"/>
              <a:t>Aquilatar las prácticas actuales de inferencia estadística y sus resultados</a:t>
            </a:r>
          </a:p>
          <a:p>
            <a:pPr lvl="1"/>
            <a:r>
              <a:rPr lang="es-MX" sz="2400" dirty="0"/>
              <a:t>Entender las ventajas de hacer investigación bajo el paradigma bayesiano</a:t>
            </a:r>
          </a:p>
          <a:p>
            <a:pPr lvl="1"/>
            <a:r>
              <a:rPr lang="es-MX" sz="2400" dirty="0"/>
              <a:t>Interpretar los resultados del análisis bayesiano de una forma crítica</a:t>
            </a:r>
          </a:p>
          <a:p>
            <a:pPr lvl="1"/>
            <a:r>
              <a:rPr lang="es-MX" sz="2400" dirty="0"/>
              <a:t>Reportar apropiadamente los resultados del análisis bayesiano</a:t>
            </a:r>
          </a:p>
          <a:p>
            <a:pPr lvl="1"/>
            <a:r>
              <a:rPr lang="es-MX" sz="2400" dirty="0"/>
              <a:t>Plantear problemas de toma de decisiones bajo incertidumbre en la tradición bayesiana</a:t>
            </a:r>
          </a:p>
          <a:p>
            <a:pPr lvl="1"/>
            <a:r>
              <a:rPr lang="es-MX" sz="2400" dirty="0"/>
              <a:t>Construir sus propios modelos para hacer inferencia probabilística en la tradición bayesiana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a:t>Introducción al análisis bayesiano</a:t>
            </a:r>
            <a:endParaRPr dirty="0"/>
          </a:p>
        </p:txBody>
      </p:sp>
      <p:sp>
        <p:nvSpPr>
          <p:cNvPr id="3" name="Content Placeholder 2"/>
          <p:cNvSpPr>
            <a:spLocks noGrp="1"/>
          </p:cNvSpPr>
          <p:nvPr>
            <p:ph idx="1"/>
          </p:nvPr>
        </p:nvSpPr>
        <p:spPr>
          <a:xfrm>
            <a:off x="609600" y="1600201"/>
            <a:ext cx="6030897" cy="4525963"/>
          </a:xfrm>
        </p:spPr>
        <p:txBody>
          <a:bodyPr>
            <a:normAutofit/>
          </a:bodyPr>
          <a:lstStyle/>
          <a:p>
            <a:pPr lvl="1"/>
            <a:r>
              <a:rPr sz="2400" dirty="0"/>
              <a:t>Es un </a:t>
            </a:r>
            <a:r>
              <a:rPr sz="2400" dirty="0" err="1"/>
              <a:t>curso</a:t>
            </a:r>
            <a:r>
              <a:rPr sz="2400" dirty="0"/>
              <a:t> </a:t>
            </a:r>
            <a:r>
              <a:rPr sz="2400" dirty="0" err="1"/>
              <a:t>introductorio</a:t>
            </a:r>
            <a:r>
              <a:rPr sz="2400" dirty="0"/>
              <a:t> </a:t>
            </a:r>
            <a:r>
              <a:rPr sz="2400" dirty="0" err="1"/>
              <a:t>sobre</a:t>
            </a:r>
            <a:r>
              <a:rPr sz="2400" dirty="0"/>
              <a:t> las </a:t>
            </a:r>
            <a:r>
              <a:rPr sz="2400" dirty="0" err="1"/>
              <a:t>formas</a:t>
            </a:r>
            <a:r>
              <a:rPr sz="2400" dirty="0"/>
              <a:t> y el </a:t>
            </a:r>
            <a:r>
              <a:rPr sz="2400" dirty="0" err="1"/>
              <a:t>análisis</a:t>
            </a:r>
            <a:r>
              <a:rPr sz="2400" dirty="0"/>
              <a:t> de </a:t>
            </a:r>
            <a:r>
              <a:rPr sz="2400" dirty="0" err="1"/>
              <a:t>datos</a:t>
            </a:r>
            <a:r>
              <a:rPr sz="2400" dirty="0"/>
              <a:t> bajo el </a:t>
            </a:r>
            <a:r>
              <a:rPr sz="2400" dirty="0" err="1"/>
              <a:t>esquema</a:t>
            </a:r>
            <a:r>
              <a:rPr sz="2400" dirty="0"/>
              <a:t> de la </a:t>
            </a:r>
            <a:r>
              <a:rPr sz="2400" dirty="0" err="1"/>
              <a:t>estadística</a:t>
            </a:r>
            <a:r>
              <a:rPr sz="2400" dirty="0"/>
              <a:t> </a:t>
            </a:r>
            <a:r>
              <a:rPr sz="2400" dirty="0" err="1"/>
              <a:t>bayesiana</a:t>
            </a:r>
            <a:endParaRPr sz="2400" dirty="0"/>
          </a:p>
          <a:p>
            <a:pPr lvl="1"/>
            <a:r>
              <a:rPr sz="2400" dirty="0"/>
              <a:t>Es </a:t>
            </a:r>
            <a:r>
              <a:rPr sz="2400" dirty="0" err="1"/>
              <a:t>mucho</a:t>
            </a:r>
            <a:r>
              <a:rPr sz="2400" dirty="0"/>
              <a:t> </a:t>
            </a:r>
            <a:r>
              <a:rPr sz="2400" dirty="0" err="1"/>
              <a:t>más</a:t>
            </a:r>
            <a:r>
              <a:rPr sz="2400" dirty="0"/>
              <a:t> </a:t>
            </a:r>
            <a:r>
              <a:rPr sz="2400" dirty="0" err="1"/>
              <a:t>aplicado</a:t>
            </a:r>
            <a:r>
              <a:rPr sz="2400" dirty="0"/>
              <a:t> que </a:t>
            </a:r>
            <a:r>
              <a:rPr sz="2400" dirty="0" err="1"/>
              <a:t>teórico</a:t>
            </a:r>
            <a:endParaRPr sz="2400" dirty="0"/>
          </a:p>
          <a:p>
            <a:pPr lvl="1"/>
            <a:r>
              <a:rPr sz="2400" dirty="0"/>
              <a:t>Nos </a:t>
            </a:r>
            <a:r>
              <a:rPr sz="2400" dirty="0" err="1"/>
              <a:t>basaremos</a:t>
            </a:r>
            <a:r>
              <a:rPr sz="2400" dirty="0"/>
              <a:t> </a:t>
            </a:r>
            <a:r>
              <a:rPr sz="2400" dirty="0" err="1"/>
              <a:t>en</a:t>
            </a:r>
            <a:r>
              <a:rPr sz="2400" dirty="0"/>
              <a:t> el </a:t>
            </a:r>
            <a:r>
              <a:rPr sz="2400" dirty="0" err="1"/>
              <a:t>libro</a:t>
            </a:r>
            <a:r>
              <a:rPr sz="2400" dirty="0"/>
              <a:t> de </a:t>
            </a:r>
            <a:r>
              <a:rPr sz="2400" dirty="0" err="1"/>
              <a:t>Kruschke</a:t>
            </a:r>
            <a:r>
              <a:rPr sz="2400" dirty="0"/>
              <a:t> “Doing Bayesian Data Analysis”. Second Edition</a:t>
            </a:r>
          </a:p>
          <a:p>
            <a:pPr lvl="1"/>
            <a:r>
              <a:rPr sz="2400" dirty="0" err="1"/>
              <a:t>Introduciremos</a:t>
            </a:r>
            <a:r>
              <a:rPr sz="2400" dirty="0"/>
              <a:t> la </a:t>
            </a:r>
            <a:r>
              <a:rPr sz="2400" dirty="0" err="1"/>
              <a:t>estimación</a:t>
            </a:r>
            <a:r>
              <a:rPr sz="2400" dirty="0"/>
              <a:t> de </a:t>
            </a:r>
            <a:r>
              <a:rPr sz="2400" dirty="0" err="1"/>
              <a:t>modelos</a:t>
            </a:r>
            <a:r>
              <a:rPr sz="2400" dirty="0"/>
              <a:t> </a:t>
            </a:r>
            <a:r>
              <a:rPr sz="2400" dirty="0" err="1"/>
              <a:t>bayesianos</a:t>
            </a:r>
            <a:r>
              <a:rPr sz="2400" dirty="0"/>
              <a:t> con </a:t>
            </a:r>
            <a:r>
              <a:rPr sz="2400" b="1" dirty="0"/>
              <a:t>R-Software</a:t>
            </a:r>
          </a:p>
        </p:txBody>
      </p:sp>
      <p:pic>
        <p:nvPicPr>
          <p:cNvPr id="4" name="Picture 3" descr="Text&#10;&#10;Description automatically generated">
            <a:extLst>
              <a:ext uri="{FF2B5EF4-FFF2-40B4-BE49-F238E27FC236}">
                <a16:creationId xmlns:a16="http://schemas.microsoft.com/office/drawing/2014/main" id="{55DEFA36-31CB-4D56-A71A-2C751143D408}"/>
              </a:ext>
            </a:extLst>
          </p:cNvPr>
          <p:cNvPicPr>
            <a:picLocks noChangeAspect="1"/>
          </p:cNvPicPr>
          <p:nvPr/>
        </p:nvPicPr>
        <p:blipFill>
          <a:blip r:embed="rId2"/>
          <a:stretch>
            <a:fillRect/>
          </a:stretch>
        </p:blipFill>
        <p:spPr>
          <a:xfrm>
            <a:off x="6918654" y="1716832"/>
            <a:ext cx="4996255" cy="34555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Características de las sesiones</a:t>
            </a:r>
          </a:p>
        </p:txBody>
      </p:sp>
      <p:sp>
        <p:nvSpPr>
          <p:cNvPr id="3" name="Content Placeholder 2"/>
          <p:cNvSpPr>
            <a:spLocks noGrp="1"/>
          </p:cNvSpPr>
          <p:nvPr>
            <p:ph idx="1"/>
          </p:nvPr>
        </p:nvSpPr>
        <p:spPr/>
        <p:txBody>
          <a:bodyPr>
            <a:normAutofit/>
          </a:bodyPr>
          <a:lstStyle/>
          <a:p>
            <a:pPr lvl="1"/>
            <a:r>
              <a:rPr lang="es-MX" sz="3200" dirty="0"/>
              <a:t>Las sesiones combinan discusión, teoría y aplicación con el programa R.</a:t>
            </a:r>
          </a:p>
          <a:p>
            <a:pPr lvl="1"/>
            <a:r>
              <a:rPr lang="es-MX" sz="3200" dirty="0"/>
              <a:t>Antes de cada clase, los alumnos deberán leer una selección de capítulos/artículos para su discusión en grupo.</a:t>
            </a:r>
          </a:p>
          <a:p>
            <a:pPr lvl="1"/>
            <a:r>
              <a:rPr lang="es-MX" sz="3200" dirty="0"/>
              <a:t>Los docentes impartirán cada sesión (prepararán un archivo.ppt que subirán a </a:t>
            </a:r>
            <a:r>
              <a:rPr lang="es-MX" sz="3200" dirty="0" err="1"/>
              <a:t>Github</a:t>
            </a:r>
            <a:r>
              <a:rPr lang="es-MX" sz="3200" dirty="0"/>
              <a:t> después de cada clase) y se dedicará siempre un espacio para discusión, ejercicios en grupo y/o implementación de análisis usando el programa 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5DB0F-3298-4C44-A523-0E4DBDB94610}"/>
              </a:ext>
            </a:extLst>
          </p:cNvPr>
          <p:cNvSpPr>
            <a:spLocks noGrp="1"/>
          </p:cNvSpPr>
          <p:nvPr>
            <p:ph type="title"/>
          </p:nvPr>
        </p:nvSpPr>
        <p:spPr/>
        <p:txBody>
          <a:bodyPr>
            <a:normAutofit/>
          </a:bodyPr>
          <a:lstStyle/>
          <a:p>
            <a:r>
              <a:rPr lang="es-MX" sz="4400" dirty="0"/>
              <a:t>Bibliografía</a:t>
            </a:r>
          </a:p>
        </p:txBody>
      </p:sp>
      <p:pic>
        <p:nvPicPr>
          <p:cNvPr id="5" name="Picture 4" descr="A group of dogs&#10;&#10;Description automatically generated with low confidence">
            <a:extLst>
              <a:ext uri="{FF2B5EF4-FFF2-40B4-BE49-F238E27FC236}">
                <a16:creationId xmlns:a16="http://schemas.microsoft.com/office/drawing/2014/main" id="{9132827D-659E-4548-AD1F-46EFAB396CB6}"/>
              </a:ext>
            </a:extLst>
          </p:cNvPr>
          <p:cNvPicPr>
            <a:picLocks noChangeAspect="1"/>
          </p:cNvPicPr>
          <p:nvPr/>
        </p:nvPicPr>
        <p:blipFill>
          <a:blip r:embed="rId2"/>
          <a:stretch>
            <a:fillRect/>
          </a:stretch>
        </p:blipFill>
        <p:spPr>
          <a:xfrm>
            <a:off x="1152695" y="1820861"/>
            <a:ext cx="3867150" cy="4762500"/>
          </a:xfrm>
          <a:prstGeom prst="rect">
            <a:avLst/>
          </a:prstGeom>
        </p:spPr>
      </p:pic>
      <p:pic>
        <p:nvPicPr>
          <p:cNvPr id="4" name="Picture 4" descr="Resultado de imagen de McElreath, R. (2020). Statistical rethinking: A Bayesian course with examples in R and Stan. CRC press.">
            <a:extLst>
              <a:ext uri="{FF2B5EF4-FFF2-40B4-BE49-F238E27FC236}">
                <a16:creationId xmlns:a16="http://schemas.microsoft.com/office/drawing/2014/main" id="{A53F9CD0-602C-4582-A32B-B087E1D149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14696" y="1820861"/>
            <a:ext cx="3224609" cy="4762500"/>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31B3FC9B-A339-4E88-875F-16C08EF7158B}"/>
              </a:ext>
            </a:extLst>
          </p:cNvPr>
          <p:cNvSpPr txBox="1"/>
          <p:nvPr/>
        </p:nvSpPr>
        <p:spPr>
          <a:xfrm>
            <a:off x="2335744" y="1236086"/>
            <a:ext cx="1192955" cy="584775"/>
          </a:xfrm>
          <a:prstGeom prst="rect">
            <a:avLst/>
          </a:prstGeom>
          <a:noFill/>
        </p:spPr>
        <p:txBody>
          <a:bodyPr wrap="none" rtlCol="0">
            <a:spAutoFit/>
          </a:bodyPr>
          <a:lstStyle/>
          <a:p>
            <a:r>
              <a:rPr lang="en-US" sz="3200" dirty="0" err="1"/>
              <a:t>Básica</a:t>
            </a:r>
            <a:endParaRPr lang="en-US" sz="3200" dirty="0"/>
          </a:p>
        </p:txBody>
      </p:sp>
      <p:sp>
        <p:nvSpPr>
          <p:cNvPr id="6" name="CuadroTexto 5">
            <a:extLst>
              <a:ext uri="{FF2B5EF4-FFF2-40B4-BE49-F238E27FC236}">
                <a16:creationId xmlns:a16="http://schemas.microsoft.com/office/drawing/2014/main" id="{277ACBD0-218F-418C-AFD4-D67D6CBC5BBA}"/>
              </a:ext>
            </a:extLst>
          </p:cNvPr>
          <p:cNvSpPr txBox="1"/>
          <p:nvPr/>
        </p:nvSpPr>
        <p:spPr>
          <a:xfrm>
            <a:off x="8516486" y="1236085"/>
            <a:ext cx="1970411" cy="584775"/>
          </a:xfrm>
          <a:prstGeom prst="rect">
            <a:avLst/>
          </a:prstGeom>
          <a:noFill/>
        </p:spPr>
        <p:txBody>
          <a:bodyPr wrap="none" rtlCol="0">
            <a:spAutoFit/>
          </a:bodyPr>
          <a:lstStyle/>
          <a:p>
            <a:r>
              <a:rPr lang="en-US" sz="3200" dirty="0" err="1"/>
              <a:t>Secundaria</a:t>
            </a:r>
            <a:endParaRPr lang="en-US" sz="3200" dirty="0"/>
          </a:p>
        </p:txBody>
      </p:sp>
    </p:spTree>
    <p:extLst>
      <p:ext uri="{BB962C8B-B14F-4D97-AF65-F5344CB8AC3E}">
        <p14:creationId xmlns:p14="http://schemas.microsoft.com/office/powerpoint/2010/main" val="14684027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4400" dirty="0" err="1"/>
              <a:t>Evaluación</a:t>
            </a:r>
            <a:endParaRPr sz="4400" dirty="0"/>
          </a:p>
        </p:txBody>
      </p:sp>
      <p:sp>
        <p:nvSpPr>
          <p:cNvPr id="3" name="Content Placeholder 2"/>
          <p:cNvSpPr>
            <a:spLocks noGrp="1"/>
          </p:cNvSpPr>
          <p:nvPr>
            <p:ph idx="1"/>
          </p:nvPr>
        </p:nvSpPr>
        <p:spPr/>
        <p:txBody>
          <a:bodyPr>
            <a:noAutofit/>
          </a:bodyPr>
          <a:lstStyle/>
          <a:p>
            <a:pPr marL="0" indent="0">
              <a:buNone/>
            </a:pPr>
            <a:r>
              <a:rPr sz="2800" dirty="0"/>
              <a:t>Se </a:t>
            </a:r>
            <a:r>
              <a:rPr lang="es-MX" sz="2800" dirty="0"/>
              <a:t>utilizarán</a:t>
            </a:r>
            <a:r>
              <a:rPr sz="2800" dirty="0"/>
              <a:t> </a:t>
            </a:r>
            <a:r>
              <a:rPr sz="2800" dirty="0" err="1"/>
              <a:t>tres</a:t>
            </a:r>
            <a:r>
              <a:rPr sz="2800" dirty="0"/>
              <a:t> </a:t>
            </a:r>
            <a:r>
              <a:rPr sz="2800" dirty="0" err="1"/>
              <a:t>ejercicios</a:t>
            </a:r>
            <a:r>
              <a:rPr sz="2800" dirty="0"/>
              <a:t> </a:t>
            </a:r>
            <a:r>
              <a:rPr lang="es-MX" sz="2800" dirty="0"/>
              <a:t>teórico-prácticos </a:t>
            </a:r>
            <a:r>
              <a:rPr sz="2800" dirty="0"/>
              <a:t>para </a:t>
            </a:r>
            <a:r>
              <a:rPr sz="2800" dirty="0" err="1"/>
              <a:t>valorar</a:t>
            </a:r>
            <a:r>
              <a:rPr sz="2800" dirty="0"/>
              <a:t> los </a:t>
            </a:r>
            <a:r>
              <a:rPr sz="2800" dirty="0" err="1"/>
              <a:t>contenidos</a:t>
            </a:r>
            <a:r>
              <a:rPr sz="2800" dirty="0"/>
              <a:t> que los </a:t>
            </a:r>
            <a:r>
              <a:rPr sz="2800" dirty="0" err="1"/>
              <a:t>alumnos</a:t>
            </a:r>
            <a:r>
              <a:rPr sz="2800" dirty="0"/>
              <a:t> </a:t>
            </a:r>
            <a:r>
              <a:rPr sz="2800" dirty="0" err="1"/>
              <a:t>manejan</a:t>
            </a:r>
            <a:r>
              <a:rPr sz="2800" dirty="0"/>
              <a:t> con </a:t>
            </a:r>
            <a:r>
              <a:rPr sz="2800" dirty="0" err="1"/>
              <a:t>confianza</a:t>
            </a:r>
            <a:r>
              <a:rPr sz="2800" dirty="0"/>
              <a:t> y </a:t>
            </a:r>
            <a:r>
              <a:rPr sz="2800" dirty="0" err="1"/>
              <a:t>aquellos</a:t>
            </a:r>
            <a:r>
              <a:rPr sz="2800" dirty="0"/>
              <a:t> que </a:t>
            </a:r>
            <a:r>
              <a:rPr sz="2800" dirty="0" err="1"/>
              <a:t>necesitan</a:t>
            </a:r>
            <a:r>
              <a:rPr sz="2800" dirty="0"/>
              <a:t> </a:t>
            </a:r>
            <a:r>
              <a:rPr sz="2800" dirty="0" err="1"/>
              <a:t>reforzarse</a:t>
            </a:r>
            <a:r>
              <a:rPr sz="2800" dirty="0"/>
              <a:t>.</a:t>
            </a:r>
            <a:endParaRPr lang="es-MX" sz="2800" dirty="0"/>
          </a:p>
          <a:p>
            <a:pPr lvl="1"/>
            <a:r>
              <a:rPr sz="2800" dirty="0"/>
              <a:t>Nuestra </a:t>
            </a:r>
            <a:r>
              <a:rPr sz="2800" dirty="0" err="1"/>
              <a:t>prioridad</a:t>
            </a:r>
            <a:r>
              <a:rPr sz="2800" dirty="0"/>
              <a:t> es que </a:t>
            </a:r>
            <a:r>
              <a:rPr sz="2800" dirty="0" err="1"/>
              <a:t>aprendan</a:t>
            </a:r>
            <a:r>
              <a:rPr sz="2800" dirty="0"/>
              <a:t> y les sea </a:t>
            </a:r>
            <a:r>
              <a:rPr sz="2800" dirty="0" err="1"/>
              <a:t>útil</a:t>
            </a:r>
            <a:r>
              <a:rPr sz="2800" dirty="0"/>
              <a:t> el </a:t>
            </a:r>
            <a:r>
              <a:rPr sz="2800" dirty="0" err="1"/>
              <a:t>curso</a:t>
            </a:r>
            <a:r>
              <a:rPr sz="2800" dirty="0"/>
              <a:t>. </a:t>
            </a:r>
            <a:r>
              <a:rPr sz="2800" dirty="0" err="1"/>
              <a:t>Su</a:t>
            </a:r>
            <a:r>
              <a:rPr sz="2800" dirty="0"/>
              <a:t> </a:t>
            </a:r>
            <a:r>
              <a:rPr sz="2800" dirty="0" err="1"/>
              <a:t>aprendizaje</a:t>
            </a:r>
            <a:r>
              <a:rPr sz="2800" dirty="0"/>
              <a:t> </a:t>
            </a:r>
            <a:r>
              <a:rPr sz="2800" dirty="0" err="1"/>
              <a:t>tendrá</a:t>
            </a:r>
            <a:r>
              <a:rPr sz="2800" dirty="0"/>
              <a:t> una </a:t>
            </a:r>
            <a:r>
              <a:rPr sz="2800" dirty="0" err="1"/>
              <a:t>expresión</a:t>
            </a:r>
            <a:r>
              <a:rPr sz="2800" dirty="0"/>
              <a:t> </a:t>
            </a:r>
            <a:r>
              <a:rPr sz="2800" dirty="0" err="1"/>
              <a:t>númerica</a:t>
            </a:r>
            <a:r>
              <a:rPr sz="2800" dirty="0"/>
              <a:t> no tanto </a:t>
            </a:r>
            <a:r>
              <a:rPr sz="2800" dirty="0" err="1"/>
              <a:t>basada</a:t>
            </a:r>
            <a:r>
              <a:rPr sz="2800" dirty="0"/>
              <a:t> </a:t>
            </a:r>
            <a:r>
              <a:rPr sz="2800" dirty="0" err="1"/>
              <a:t>en</a:t>
            </a:r>
            <a:r>
              <a:rPr sz="2800" dirty="0"/>
              <a:t> </a:t>
            </a:r>
            <a:r>
              <a:rPr sz="2800" dirty="0" err="1"/>
              <a:t>resultados</a:t>
            </a:r>
            <a:r>
              <a:rPr sz="2800" dirty="0"/>
              <a:t> </a:t>
            </a:r>
            <a:r>
              <a:rPr sz="2800" dirty="0" err="1"/>
              <a:t>sino</a:t>
            </a:r>
            <a:r>
              <a:rPr sz="2800" dirty="0"/>
              <a:t> </a:t>
            </a:r>
            <a:r>
              <a:rPr sz="2800" dirty="0" err="1"/>
              <a:t>en</a:t>
            </a:r>
            <a:r>
              <a:rPr sz="2800" dirty="0"/>
              <a:t> el </a:t>
            </a:r>
            <a:r>
              <a:rPr sz="2800" dirty="0" err="1"/>
              <a:t>proceso</a:t>
            </a:r>
            <a:r>
              <a:rPr sz="2800" dirty="0"/>
              <a:t>.</a:t>
            </a:r>
          </a:p>
          <a:p>
            <a:pPr lvl="1"/>
            <a:r>
              <a:rPr sz="2800" dirty="0"/>
              <a:t>Los </a:t>
            </a:r>
            <a:r>
              <a:rPr sz="2800" dirty="0" err="1"/>
              <a:t>ejercicios</a:t>
            </a:r>
            <a:r>
              <a:rPr sz="2800" dirty="0"/>
              <a:t> </a:t>
            </a:r>
            <a:r>
              <a:rPr sz="2800" dirty="0" err="1"/>
              <a:t>nos</a:t>
            </a:r>
            <a:r>
              <a:rPr sz="2800" dirty="0"/>
              <a:t> </a:t>
            </a:r>
            <a:r>
              <a:rPr sz="2800" dirty="0" err="1"/>
              <a:t>indicarán</a:t>
            </a:r>
            <a:r>
              <a:rPr sz="2800" dirty="0"/>
              <a:t> la </a:t>
            </a:r>
            <a:r>
              <a:rPr sz="2800" dirty="0" err="1"/>
              <a:t>evolución</a:t>
            </a:r>
            <a:r>
              <a:rPr sz="2800" dirty="0"/>
              <a:t> del </a:t>
            </a:r>
            <a:r>
              <a:rPr sz="2800" dirty="0" err="1"/>
              <a:t>grupo</a:t>
            </a:r>
            <a:r>
              <a:rPr sz="2800" dirty="0"/>
              <a:t> e individual.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964B-0F3A-42F8-875A-D92E54C5D4A9}"/>
              </a:ext>
            </a:extLst>
          </p:cNvPr>
          <p:cNvSpPr>
            <a:spLocks noGrp="1"/>
          </p:cNvSpPr>
          <p:nvPr>
            <p:ph type="title"/>
          </p:nvPr>
        </p:nvSpPr>
        <p:spPr/>
        <p:txBody>
          <a:bodyPr/>
          <a:lstStyle/>
          <a:p>
            <a:r>
              <a:rPr lang="es-MX" dirty="0"/>
              <a:t>Temario (General)</a:t>
            </a:r>
          </a:p>
        </p:txBody>
      </p:sp>
      <p:sp>
        <p:nvSpPr>
          <p:cNvPr id="3" name="Content Placeholder 2">
            <a:extLst>
              <a:ext uri="{FF2B5EF4-FFF2-40B4-BE49-F238E27FC236}">
                <a16:creationId xmlns:a16="http://schemas.microsoft.com/office/drawing/2014/main" id="{4B988DCE-F7B8-4B35-8480-D182A8932E4C}"/>
              </a:ext>
            </a:extLst>
          </p:cNvPr>
          <p:cNvSpPr>
            <a:spLocks noGrp="1"/>
          </p:cNvSpPr>
          <p:nvPr>
            <p:ph idx="1"/>
          </p:nvPr>
        </p:nvSpPr>
        <p:spPr>
          <a:xfrm>
            <a:off x="609600" y="1360508"/>
            <a:ext cx="10972800" cy="4525963"/>
          </a:xfrm>
        </p:spPr>
        <p:txBody>
          <a:bodyPr>
            <a:normAutofit/>
          </a:bodyPr>
          <a:lstStyle/>
          <a:p>
            <a:endParaRPr lang="en-US" sz="2400" dirty="0"/>
          </a:p>
          <a:p>
            <a:pPr marL="457200" indent="-457200">
              <a:buAutoNum type="arabicPeriod"/>
            </a:pPr>
            <a:r>
              <a:rPr lang="es-MX" sz="2400" dirty="0"/>
              <a:t>Conceptos básicos: modelos, probabilidad, regla de Bayes, y R</a:t>
            </a:r>
          </a:p>
          <a:p>
            <a:pPr marL="0" indent="0">
              <a:buNone/>
            </a:pPr>
            <a:r>
              <a:rPr lang="es-MX" dirty="0"/>
              <a:t>	Credibilidad, modelos y parámetros; ¿qué es esa cosa llamada probabilidad?; r</a:t>
            </a:r>
            <a:r>
              <a:rPr lang="en-US" dirty="0" err="1"/>
              <a:t>egla</a:t>
            </a:r>
            <a:r>
              <a:rPr lang="en-US" dirty="0"/>
              <a:t> de Bayes; e</a:t>
            </a:r>
            <a:r>
              <a:rPr lang="pt-BR" dirty="0"/>
              <a:t>l ambiente </a:t>
            </a:r>
            <a:r>
              <a:rPr lang="pt-BR" i="1" dirty="0"/>
              <a:t>R </a:t>
            </a:r>
            <a:r>
              <a:rPr lang="pt-BR" dirty="0"/>
              <a:t>(</a:t>
            </a:r>
            <a:r>
              <a:rPr lang="pt-BR" i="1" dirty="0"/>
              <a:t>r-	</a:t>
            </a:r>
            <a:r>
              <a:rPr lang="pt-BR" i="1" dirty="0" err="1"/>
              <a:t>project</a:t>
            </a:r>
            <a:r>
              <a:rPr lang="pt-BR" dirty="0"/>
              <a:t>) </a:t>
            </a:r>
            <a:endParaRPr lang="es-MX" sz="2400" dirty="0"/>
          </a:p>
          <a:p>
            <a:pPr marL="457200" indent="-457200">
              <a:buAutoNum type="arabicPeriod" startAt="2"/>
            </a:pPr>
            <a:r>
              <a:rPr lang="es-MX" sz="2400" dirty="0"/>
              <a:t>Fundamentos aplicados a la inferencia de probabilidades binomiales</a:t>
            </a:r>
          </a:p>
          <a:p>
            <a:pPr marL="0" indent="0">
              <a:buNone/>
            </a:pPr>
            <a:r>
              <a:rPr lang="es-MX" dirty="0"/>
              <a:t>	Inferir probabilidades binomiales; técnicas de Monte Carlo vía cadenas de </a:t>
            </a:r>
            <a:r>
              <a:rPr lang="es-MX" dirty="0" err="1"/>
              <a:t>Markov</a:t>
            </a:r>
            <a:r>
              <a:rPr lang="es-MX" dirty="0"/>
              <a:t>; modelos jerárquicos; 	abordaje 	bayesiano a las pruebas de significancia de hipótesis nulas; abordajes bayesianos a la prueba de 	hipótesis puntuales </a:t>
            </a:r>
          </a:p>
          <a:p>
            <a:pPr marL="457200" indent="-457200">
              <a:buFont typeface="+mj-lt"/>
              <a:buAutoNum type="arabicPeriod" startAt="3"/>
            </a:pPr>
            <a:r>
              <a:rPr lang="es-MX" sz="2400" dirty="0"/>
              <a:t>Fundamentos de modelación bayesiana</a:t>
            </a:r>
          </a:p>
          <a:p>
            <a:pPr marL="400041" lvl="1" indent="0">
              <a:buNone/>
            </a:pPr>
            <a:r>
              <a:rPr lang="es-MX" dirty="0"/>
              <a:t>Combinaciones lineales y predictores; regresión lineal simple, múltiple y logística; calibración bayesiana en modelos de regresión; evaluación bayesiana del modelo de regresión; expansión bayesiana del modelo de regresión; flujo de trabajo bayesiano</a:t>
            </a:r>
          </a:p>
          <a:p>
            <a:pPr marL="0" indent="0">
              <a:buNone/>
            </a:pPr>
            <a:endParaRPr lang="en-US" sz="2400" dirty="0"/>
          </a:p>
        </p:txBody>
      </p:sp>
    </p:spTree>
    <p:extLst>
      <p:ext uri="{BB962C8B-B14F-4D97-AF65-F5344CB8AC3E}">
        <p14:creationId xmlns:p14="http://schemas.microsoft.com/office/powerpoint/2010/main" val="3958135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Materiales: Github y drive</a:t>
            </a:r>
          </a:p>
        </p:txBody>
      </p:sp>
      <p:sp>
        <p:nvSpPr>
          <p:cNvPr id="3" name="Content Placeholder 2"/>
          <p:cNvSpPr>
            <a:spLocks noGrp="1"/>
          </p:cNvSpPr>
          <p:nvPr>
            <p:ph idx="1"/>
          </p:nvPr>
        </p:nvSpPr>
        <p:spPr/>
        <p:txBody>
          <a:bodyPr>
            <a:normAutofit/>
          </a:bodyPr>
          <a:lstStyle/>
          <a:p>
            <a:pPr marL="0" indent="0">
              <a:buNone/>
            </a:pPr>
            <a:r>
              <a:rPr lang="es-MX" sz="2000" dirty="0"/>
              <a:t>Los docentes utilizarán esta plataforma para compartir los materiales del curso (bibliografía, presentaciones, ejercicios). La dirección relevante es:</a:t>
            </a:r>
          </a:p>
          <a:p>
            <a:pPr marL="0" indent="0">
              <a:buNone/>
            </a:pPr>
            <a:r>
              <a:rPr lang="en-GB" sz="2000" dirty="0">
                <a:hlinkClick r:id="rId2"/>
              </a:rPr>
              <a:t>https://github.com/hectornajera83/ClaseBayesUNAM</a:t>
            </a:r>
          </a:p>
          <a:p>
            <a:pPr marL="0" indent="0">
              <a:buNone/>
            </a:pPr>
            <a:endParaRPr lang="en-GB" sz="2000" dirty="0">
              <a:hlinkClick r:id="rId2"/>
            </a:endParaRPr>
          </a:p>
          <a:p>
            <a:pPr marL="0" indent="0">
              <a:spcBef>
                <a:spcPts val="3000"/>
              </a:spcBef>
              <a:buNone/>
            </a:pPr>
            <a:r>
              <a:rPr sz="2000" b="1" dirty="0"/>
              <a:t>Lugar y hora</a:t>
            </a:r>
          </a:p>
          <a:p>
            <a:pPr marL="0" indent="0">
              <a:buNone/>
            </a:pPr>
            <a:r>
              <a:rPr lang="es-MX" sz="2000" dirty="0"/>
              <a:t>16 sesiones virtuales los jueves de 9:30 a 12:30</a:t>
            </a:r>
            <a:endParaRPr sz="20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Próxima clase</a:t>
            </a:r>
          </a:p>
        </p:txBody>
      </p:sp>
      <p:sp>
        <p:nvSpPr>
          <p:cNvPr id="3" name="Content Placeholder 2"/>
          <p:cNvSpPr>
            <a:spLocks noGrp="1"/>
          </p:cNvSpPr>
          <p:nvPr>
            <p:ph idx="1"/>
          </p:nvPr>
        </p:nvSpPr>
        <p:spPr>
          <a:xfrm>
            <a:off x="609600" y="1230750"/>
            <a:ext cx="10972800" cy="624683"/>
          </a:xfrm>
        </p:spPr>
        <p:txBody>
          <a:bodyPr>
            <a:noAutofit/>
          </a:bodyPr>
          <a:lstStyle/>
          <a:p>
            <a:pPr marL="457188" lvl="1" indent="0">
              <a:buNone/>
            </a:pPr>
            <a:r>
              <a:rPr lang="es-MX" sz="4000" dirty="0"/>
              <a:t>Esencial: </a:t>
            </a:r>
          </a:p>
          <a:p>
            <a:pPr lvl="1"/>
            <a:endParaRPr lang="es-MX" sz="4000" dirty="0"/>
          </a:p>
          <a:p>
            <a:pPr lvl="1"/>
            <a:r>
              <a:rPr lang="es-MX" sz="4000" dirty="0" err="1"/>
              <a:t>Kruschke</a:t>
            </a:r>
            <a:r>
              <a:rPr lang="es-MX" sz="4000" dirty="0"/>
              <a:t> Capítulo 2: </a:t>
            </a:r>
            <a:r>
              <a:rPr lang="es-MX" sz="4000" dirty="0" err="1"/>
              <a:t>Introduction</a:t>
            </a:r>
            <a:r>
              <a:rPr lang="es-MX" sz="4000" dirty="0"/>
              <a:t>, </a:t>
            </a:r>
            <a:r>
              <a:rPr lang="es-MX" sz="4000" dirty="0" err="1"/>
              <a:t>credibility</a:t>
            </a:r>
            <a:r>
              <a:rPr lang="es-MX" sz="4000" dirty="0"/>
              <a:t> </a:t>
            </a:r>
            <a:r>
              <a:rPr lang="es-MX" sz="4000" dirty="0" err="1"/>
              <a:t>models</a:t>
            </a:r>
            <a:r>
              <a:rPr lang="es-MX" sz="4000" dirty="0"/>
              <a:t> and </a:t>
            </a:r>
            <a:r>
              <a:rPr lang="es-MX" sz="4000" dirty="0" err="1"/>
              <a:t>parameters</a:t>
            </a:r>
            <a:endParaRPr lang="es-MX" sz="4000" dirty="0"/>
          </a:p>
        </p:txBody>
      </p:sp>
    </p:spTree>
    <p:extLst>
      <p:ext uri="{BB962C8B-B14F-4D97-AF65-F5344CB8AC3E}">
        <p14:creationId xmlns:p14="http://schemas.microsoft.com/office/powerpoint/2010/main" val="3758541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ES" dirty="0"/>
              <a:t>¿Por qué este curso es importante?</a:t>
            </a:r>
            <a:endParaRPr dirty="0"/>
          </a:p>
        </p:txBody>
      </p:sp>
      <p:sp>
        <p:nvSpPr>
          <p:cNvPr id="3" name="Content Placeholder 2"/>
          <p:cNvSpPr>
            <a:spLocks noGrp="1"/>
          </p:cNvSpPr>
          <p:nvPr>
            <p:ph idx="1"/>
          </p:nvPr>
        </p:nvSpPr>
        <p:spPr>
          <a:xfrm>
            <a:off x="609600" y="1414243"/>
            <a:ext cx="10972800" cy="4029513"/>
          </a:xfrm>
        </p:spPr>
        <p:txBody>
          <a:bodyPr>
            <a:normAutofit/>
          </a:bodyPr>
          <a:lstStyle/>
          <a:p>
            <a:r>
              <a:rPr lang="es-MX" sz="2400" dirty="0"/>
              <a:t>Vivimos en un mundo en el que la investigación empírica en la forma de inferencia estadística está jugando un papel de la mayor importancia, desde el pronóstico de elecciones, el descubrimiento de patrones en los hábitos de consumo (Amazon, Netflix, Facebook), el reconocimiento de voz para el control de cómputo, hasta encontrar las bases genéticas de enfermedades como el Covid-19. </a:t>
            </a:r>
            <a:endParaRPr lang="es-MX" sz="4000" dirty="0"/>
          </a:p>
        </p:txBody>
      </p:sp>
      <p:pic>
        <p:nvPicPr>
          <p:cNvPr id="6" name="Imagen 5">
            <a:extLst>
              <a:ext uri="{FF2B5EF4-FFF2-40B4-BE49-F238E27FC236}">
                <a16:creationId xmlns:a16="http://schemas.microsoft.com/office/drawing/2014/main" id="{B446CA10-83CC-4D58-8DD6-8BF1708A9E57}"/>
              </a:ext>
            </a:extLst>
          </p:cNvPr>
          <p:cNvPicPr>
            <a:picLocks noChangeAspect="1"/>
          </p:cNvPicPr>
          <p:nvPr/>
        </p:nvPicPr>
        <p:blipFill rotWithShape="1">
          <a:blip r:embed="rId2"/>
          <a:srcRect l="15145" t="12297" r="15753" b="57800"/>
          <a:stretch/>
        </p:blipFill>
        <p:spPr>
          <a:xfrm>
            <a:off x="1176866" y="3738233"/>
            <a:ext cx="9838267" cy="2394773"/>
          </a:xfrm>
          <a:prstGeom prst="rect">
            <a:avLst/>
          </a:prstGeom>
        </p:spPr>
      </p:pic>
      <p:pic>
        <p:nvPicPr>
          <p:cNvPr id="8" name="Imagen 7">
            <a:extLst>
              <a:ext uri="{FF2B5EF4-FFF2-40B4-BE49-F238E27FC236}">
                <a16:creationId xmlns:a16="http://schemas.microsoft.com/office/drawing/2014/main" id="{7D3EBF94-CC31-4D38-879F-041FC5625811}"/>
              </a:ext>
            </a:extLst>
          </p:cNvPr>
          <p:cNvPicPr>
            <a:picLocks noChangeAspect="1"/>
          </p:cNvPicPr>
          <p:nvPr/>
        </p:nvPicPr>
        <p:blipFill>
          <a:blip r:embed="rId3"/>
          <a:stretch>
            <a:fillRect/>
          </a:stretch>
        </p:blipFill>
        <p:spPr>
          <a:xfrm rot="20350431">
            <a:off x="6510282" y="5433069"/>
            <a:ext cx="2109262" cy="801519"/>
          </a:xfrm>
          <a:prstGeom prst="rect">
            <a:avLst/>
          </a:prstGeom>
        </p:spPr>
      </p:pic>
    </p:spTree>
    <p:extLst>
      <p:ext uri="{BB962C8B-B14F-4D97-AF65-F5344CB8AC3E}">
        <p14:creationId xmlns:p14="http://schemas.microsoft.com/office/powerpoint/2010/main" val="3820307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Próxima clase</a:t>
            </a:r>
          </a:p>
        </p:txBody>
      </p:sp>
      <p:sp>
        <p:nvSpPr>
          <p:cNvPr id="3" name="Content Placeholder 2"/>
          <p:cNvSpPr>
            <a:spLocks noGrp="1"/>
          </p:cNvSpPr>
          <p:nvPr>
            <p:ph idx="1"/>
          </p:nvPr>
        </p:nvSpPr>
        <p:spPr>
          <a:xfrm>
            <a:off x="609600" y="1230750"/>
            <a:ext cx="10972800" cy="624683"/>
          </a:xfrm>
        </p:spPr>
        <p:txBody>
          <a:bodyPr>
            <a:normAutofit/>
          </a:bodyPr>
          <a:lstStyle/>
          <a:p>
            <a:pPr lvl="1"/>
            <a:r>
              <a:rPr lang="es-MX" sz="2400" dirty="0"/>
              <a:t>Recomendada</a:t>
            </a:r>
          </a:p>
        </p:txBody>
      </p:sp>
      <p:pic>
        <p:nvPicPr>
          <p:cNvPr id="5" name="Imagen 4" descr="Texto&#10;&#10;Descripción generada automáticamente">
            <a:extLst>
              <a:ext uri="{FF2B5EF4-FFF2-40B4-BE49-F238E27FC236}">
                <a16:creationId xmlns:a16="http://schemas.microsoft.com/office/drawing/2014/main" id="{5E839AA4-5598-4EAA-BB73-A4113910DCC9}"/>
              </a:ext>
            </a:extLst>
          </p:cNvPr>
          <p:cNvPicPr>
            <a:picLocks noChangeAspect="1"/>
          </p:cNvPicPr>
          <p:nvPr/>
        </p:nvPicPr>
        <p:blipFill>
          <a:blip r:embed="rId2"/>
          <a:stretch>
            <a:fillRect/>
          </a:stretch>
        </p:blipFill>
        <p:spPr>
          <a:xfrm>
            <a:off x="1847273" y="1855433"/>
            <a:ext cx="8497454" cy="4076391"/>
          </a:xfrm>
          <a:prstGeom prst="rect">
            <a:avLst/>
          </a:prstGeom>
        </p:spPr>
      </p:pic>
    </p:spTree>
    <p:extLst>
      <p:ext uri="{BB962C8B-B14F-4D97-AF65-F5344CB8AC3E}">
        <p14:creationId xmlns:p14="http://schemas.microsoft.com/office/powerpoint/2010/main" val="32824706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Referencias</a:t>
            </a:r>
          </a:p>
        </p:txBody>
      </p:sp>
      <p:sp>
        <p:nvSpPr>
          <p:cNvPr id="3" name="Content Placeholder 2"/>
          <p:cNvSpPr>
            <a:spLocks noGrp="1"/>
          </p:cNvSpPr>
          <p:nvPr>
            <p:ph idx="1"/>
          </p:nvPr>
        </p:nvSpPr>
        <p:spPr/>
        <p:txBody>
          <a:bodyPr>
            <a:normAutofit fontScale="92500" lnSpcReduction="10000"/>
          </a:bodyPr>
          <a:lstStyle/>
          <a:p>
            <a:pPr marL="0" indent="0">
              <a:buNone/>
            </a:pPr>
            <a:r>
              <a:rPr sz="2400" dirty="0"/>
              <a:t>Andrew Gelman (2011), “Induction and Deduction in Bayesian Data Analysis“, Special Topic: Statistical Science and Philosophy of Science RMM Vol. 2, 2011, 67–78</a:t>
            </a:r>
            <a:endParaRPr lang="es-MX" sz="2400" dirty="0"/>
          </a:p>
          <a:p>
            <a:pPr marL="0" indent="0">
              <a:buNone/>
            </a:pPr>
            <a:r>
              <a:rPr lang="en-US" sz="2400" dirty="0"/>
              <a:t>Brooks, S. P. (2003). Bayesian computation: a statistical revolution. Philosophical Transactions of the Royal Society of London. Series A: Mathematical, Physical and Engineering Sciences, 361(1813), 2681-2697.</a:t>
            </a:r>
          </a:p>
          <a:p>
            <a:pPr marL="0" indent="0">
              <a:buNone/>
            </a:pPr>
            <a:r>
              <a:rPr lang="en-GB" sz="2400" dirty="0"/>
              <a:t>Gelman, A., Carlin, J. B., Stern, H. S., Dunson, D. B., </a:t>
            </a:r>
            <a:r>
              <a:rPr lang="en-GB" sz="2400" dirty="0" err="1"/>
              <a:t>Vehtari</a:t>
            </a:r>
            <a:r>
              <a:rPr lang="en-GB" sz="2400" dirty="0"/>
              <a:t>, A., &amp; Rubin, D. B. (2013). </a:t>
            </a:r>
            <a:r>
              <a:rPr lang="en-GB" sz="2400" i="1" dirty="0"/>
              <a:t>Bayesian data analysis</a:t>
            </a:r>
            <a:r>
              <a:rPr lang="en-GB" sz="2400" dirty="0"/>
              <a:t>. CRC press.</a:t>
            </a:r>
            <a:endParaRPr lang="es-MX" sz="2400" dirty="0"/>
          </a:p>
          <a:p>
            <a:pPr marL="0" indent="0">
              <a:buNone/>
            </a:pPr>
            <a:r>
              <a:rPr lang="es-MX" sz="2400" dirty="0"/>
              <a:t>Hernández, D.R. 2007. Introducción al análisis bayesiano. Mar del Plata : Instituto Nacional de Investigación y Desarrollo Pesquero INIDEP. 45 p.</a:t>
            </a:r>
            <a:endParaRPr lang="en-US" sz="2400" dirty="0"/>
          </a:p>
          <a:p>
            <a:pPr marL="0" indent="0">
              <a:buNone/>
            </a:pPr>
            <a:r>
              <a:rPr lang="en-US" sz="2400" dirty="0" err="1"/>
              <a:t>Kruschke</a:t>
            </a:r>
            <a:r>
              <a:rPr lang="en-US" sz="2400" dirty="0"/>
              <a:t>, J. (2014). Doing Bayesian data analysis: A tutorial with R, JAGS, and Stan.</a:t>
            </a:r>
          </a:p>
          <a:p>
            <a:pPr marL="0" indent="0">
              <a:buNone/>
            </a:pPr>
            <a:r>
              <a:rPr lang="en-GB" sz="2400" dirty="0"/>
              <a:t>Laplace, P. S. (2012). </a:t>
            </a:r>
            <a:r>
              <a:rPr lang="en-GB" sz="2400" i="1" dirty="0"/>
              <a:t>A philosophical essay on probabilities</a:t>
            </a:r>
            <a:r>
              <a:rPr lang="en-GB" sz="2400" dirty="0"/>
              <a:t>. Courier Corporation.</a:t>
            </a:r>
          </a:p>
          <a:p>
            <a:pPr marL="0" indent="0">
              <a:buNone/>
            </a:pPr>
            <a:r>
              <a:rPr lang="en-GB" sz="2400" dirty="0" err="1"/>
              <a:t>McElreath</a:t>
            </a:r>
            <a:r>
              <a:rPr lang="en-GB" sz="2400" dirty="0"/>
              <a:t>, R. (2020). </a:t>
            </a:r>
            <a:r>
              <a:rPr lang="en-GB" sz="2400" i="1" dirty="0"/>
              <a:t>Statistical rethinking: A Bayesian course with examples in R and Stan</a:t>
            </a:r>
            <a:r>
              <a:rPr lang="en-GB" sz="2400" dirty="0"/>
              <a:t>. CRC press.</a:t>
            </a:r>
            <a:endParaRPr lang="es-MX" sz="2400" dirty="0"/>
          </a:p>
          <a:p>
            <a:pPr marL="0" indent="0">
              <a:buNone/>
            </a:pPr>
            <a:endParaRPr sz="2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p:txBody>
          <a:bodyPr/>
          <a:lstStyle/>
          <a:p>
            <a:r>
              <a:rPr lang="es-MX" dirty="0"/>
              <a:t>CONTACTO</a:t>
            </a:r>
          </a:p>
        </p:txBody>
      </p:sp>
      <p:sp>
        <p:nvSpPr>
          <p:cNvPr id="3" name="Marcador de texto 2"/>
          <p:cNvSpPr>
            <a:spLocks noGrp="1"/>
          </p:cNvSpPr>
          <p:nvPr>
            <p:ph idx="1"/>
          </p:nvPr>
        </p:nvSpPr>
        <p:spPr/>
        <p:txBody>
          <a:bodyPr>
            <a:noAutofit/>
          </a:bodyPr>
          <a:lstStyle/>
          <a:p>
            <a:pPr marL="0" indent="0">
              <a:buNone/>
            </a:pPr>
            <a:r>
              <a:rPr lang="es-MX" sz="2400" dirty="0"/>
              <a:t>Dr. Héctor Nájera y Dr. Curtis Huffman</a:t>
            </a:r>
            <a:br>
              <a:rPr lang="es-MX" sz="2400" dirty="0"/>
            </a:br>
            <a:r>
              <a:rPr lang="es-MX" sz="2400" dirty="0"/>
              <a:t>Investigadores</a:t>
            </a:r>
            <a:br>
              <a:rPr lang="es-MX" sz="2800" dirty="0"/>
            </a:br>
            <a:endParaRPr lang="es-MX" sz="2400" dirty="0"/>
          </a:p>
          <a:p>
            <a:pPr marL="0" indent="0">
              <a:buNone/>
            </a:pPr>
            <a:r>
              <a:rPr lang="es-MX" sz="2400" dirty="0"/>
              <a:t>Programa Universitario de Estudios del Desarrollo (PUED) </a:t>
            </a:r>
          </a:p>
          <a:p>
            <a:pPr marL="0" indent="0">
              <a:buNone/>
            </a:pPr>
            <a:r>
              <a:rPr lang="es-MX" sz="2400" dirty="0"/>
              <a:t>Universidad Nacional Autónoma de México (UNAM)</a:t>
            </a:r>
          </a:p>
          <a:p>
            <a:pPr marL="0" indent="0">
              <a:buNone/>
            </a:pPr>
            <a:r>
              <a:rPr lang="es-MX" sz="2400" dirty="0"/>
              <a:t>Antigua Unidad de Posgrado (costado sur de la Torre II de Humanidades), planta baja. </a:t>
            </a:r>
          </a:p>
          <a:p>
            <a:pPr marL="0" indent="0">
              <a:buNone/>
            </a:pPr>
            <a:r>
              <a:rPr lang="es-MX" sz="2400" dirty="0"/>
              <a:t>Campus Central, Ciudad Universitaria, Ciudad de México, México. </a:t>
            </a:r>
          </a:p>
          <a:p>
            <a:pPr marL="0" indent="0">
              <a:buNone/>
            </a:pPr>
            <a:r>
              <a:rPr lang="es-MX" sz="2400" dirty="0"/>
              <a:t>Tel. (+52) 55 5623 0222, Ext. 82613 y 82616</a:t>
            </a:r>
            <a:br>
              <a:rPr lang="es-MX" sz="2400" dirty="0"/>
            </a:br>
            <a:endParaRPr lang="es-MX" sz="2400" dirty="0"/>
          </a:p>
          <a:p>
            <a:pPr marL="0" indent="0">
              <a:buNone/>
            </a:pPr>
            <a:r>
              <a:rPr lang="es-MX" sz="2400" dirty="0"/>
              <a:t>Tel. (+52) 55 5622 0889</a:t>
            </a:r>
          </a:p>
          <a:p>
            <a:pPr marL="0" indent="0">
              <a:buNone/>
            </a:pPr>
            <a:r>
              <a:rPr lang="es-MX" sz="2400" dirty="0"/>
              <a:t>Email:  </a:t>
            </a:r>
            <a:r>
              <a:rPr lang="es-MX" sz="2400" dirty="0">
                <a:solidFill>
                  <a:srgbClr val="0000FF"/>
                </a:solidFill>
              </a:rPr>
              <a:t>hecatalan@hotmail.com</a:t>
            </a:r>
            <a:r>
              <a:rPr lang="es-MX" sz="2400" dirty="0"/>
              <a:t>, </a:t>
            </a:r>
            <a:r>
              <a:rPr lang="es-MX" sz="2400" dirty="0">
                <a:hlinkClick r:id="rId2"/>
              </a:rPr>
              <a:t>chuffman@unam.mx</a:t>
            </a:r>
            <a:br>
              <a:rPr lang="es-MX" sz="2400" dirty="0"/>
            </a:br>
            <a:endParaRPr lang="es-MX" sz="2400" dirty="0"/>
          </a:p>
          <a:p>
            <a:pPr marL="0" indent="0">
              <a:buNone/>
            </a:pPr>
            <a:br>
              <a:rPr lang="es-MX" sz="2400" dirty="0"/>
            </a:br>
            <a:endParaRPr lang="es-MX" sz="2400" dirty="0"/>
          </a:p>
        </p:txBody>
      </p:sp>
      <p:pic>
        <p:nvPicPr>
          <p:cNvPr id="5" name="Picture 4" descr="Imagen relacionad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1779" y="5488831"/>
            <a:ext cx="1463040" cy="125340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Ponte Puma | Departamento de Bioquímica, Facultad de Medicina, UNAM">
            <a:extLst>
              <a:ext uri="{FF2B5EF4-FFF2-40B4-BE49-F238E27FC236}">
                <a16:creationId xmlns:a16="http://schemas.microsoft.com/office/drawing/2014/main" id="{2CD0B166-5033-4D73-8FA5-8AF92172EA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72625" y="1280252"/>
            <a:ext cx="2009775" cy="2009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5216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Lo que la </a:t>
            </a:r>
            <a:r>
              <a:rPr lang="es-MX" dirty="0"/>
              <a:t>gente importante </a:t>
            </a:r>
            <a:r>
              <a:rPr dirty="0"/>
              <a:t>dice</a:t>
            </a:r>
            <a:r>
              <a:rPr lang="es-MX" dirty="0"/>
              <a:t>:</a:t>
            </a:r>
            <a:endParaRPr dirty="0"/>
          </a:p>
        </p:txBody>
      </p:sp>
      <p:sp>
        <p:nvSpPr>
          <p:cNvPr id="3" name="Content Placeholder 2"/>
          <p:cNvSpPr>
            <a:spLocks noGrp="1"/>
          </p:cNvSpPr>
          <p:nvPr>
            <p:ph idx="1"/>
          </p:nvPr>
        </p:nvSpPr>
        <p:spPr/>
        <p:txBody>
          <a:bodyPr>
            <a:noAutofit/>
          </a:bodyPr>
          <a:lstStyle/>
          <a:p>
            <a:pPr lvl="1">
              <a:buFont typeface="Arial" panose="020B0604020202020204" pitchFamily="34" charset="0"/>
              <a:buChar char="•"/>
            </a:pPr>
            <a:r>
              <a:rPr sz="2800" dirty="0">
                <a:solidFill>
                  <a:srgbClr val="FF0000"/>
                </a:solidFill>
              </a:rPr>
              <a:t>In 2020 most of the meaningful statistical research will be Bayesian (2000) (Donald Rubin)</a:t>
            </a:r>
          </a:p>
          <a:p>
            <a:pPr lvl="1">
              <a:buFont typeface="Arial" panose="020B0604020202020204" pitchFamily="34" charset="0"/>
              <a:buChar char="•"/>
            </a:pPr>
            <a:r>
              <a:rPr sz="2800" dirty="0">
                <a:solidFill>
                  <a:srgbClr val="00B0F0"/>
                </a:solidFill>
              </a:rPr>
              <a:t>A Bayesian statistician is at least as good as a classical one (</a:t>
            </a:r>
            <a:r>
              <a:rPr sz="2800" dirty="0" err="1">
                <a:solidFill>
                  <a:srgbClr val="00B0F0"/>
                </a:solidFill>
              </a:rPr>
              <a:t>Gelfan</a:t>
            </a:r>
            <a:r>
              <a:rPr sz="2800" dirty="0">
                <a:solidFill>
                  <a:srgbClr val="00B0F0"/>
                </a:solidFill>
              </a:rPr>
              <a:t>, 2017)</a:t>
            </a:r>
          </a:p>
          <a:p>
            <a:pPr lvl="1">
              <a:buFont typeface="Arial" panose="020B0604020202020204" pitchFamily="34" charset="0"/>
              <a:buChar char="•"/>
            </a:pPr>
            <a:r>
              <a:rPr sz="2800" dirty="0">
                <a:solidFill>
                  <a:schemeClr val="accent4">
                    <a:lumMod val="75000"/>
                  </a:schemeClr>
                </a:solidFill>
              </a:rPr>
              <a:t>What’s important about the statistical model is not what it does with the data, but what data it uses (Andrew Gelman)</a:t>
            </a:r>
          </a:p>
          <a:p>
            <a:pPr lvl="1">
              <a:buFont typeface="Arial" panose="020B0604020202020204" pitchFamily="34" charset="0"/>
              <a:buChar char="•"/>
            </a:pPr>
            <a:r>
              <a:rPr sz="2800" dirty="0"/>
              <a:t>It is probably better to realize that the probability concept is in a sense </a:t>
            </a:r>
            <a:r>
              <a:rPr sz="2800" i="1" dirty="0"/>
              <a:t>subjective</a:t>
            </a:r>
            <a:r>
              <a:rPr sz="2800" dirty="0"/>
              <a:t>, that it is always based on uncertain knowledge, and that its quantitative evaluation is </a:t>
            </a:r>
            <a:r>
              <a:rPr sz="2800" b="1" dirty="0"/>
              <a:t>subject to change as we obtain more information</a:t>
            </a:r>
            <a:r>
              <a:rPr sz="2800" dirty="0"/>
              <a:t>. (Richard Feynman)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378264"/>
            <a:ext cx="10972800" cy="4525963"/>
          </a:xfrm>
        </p:spPr>
        <p:txBody>
          <a:bodyPr>
            <a:noAutofit/>
          </a:bodyPr>
          <a:lstStyle/>
          <a:p>
            <a:pPr lvl="1">
              <a:buFont typeface="Arial" panose="020B0604020202020204" pitchFamily="34" charset="0"/>
              <a:buChar char="•"/>
            </a:pPr>
            <a:r>
              <a:rPr lang="es-MX" sz="2600" dirty="0"/>
              <a:t>La mayoría de los estadísticos más destacados son Bayesianos</a:t>
            </a:r>
          </a:p>
          <a:p>
            <a:pPr lvl="1">
              <a:buFont typeface="Arial" panose="020B0604020202020204" pitchFamily="34" charset="0"/>
              <a:buChar char="•"/>
            </a:pPr>
            <a:r>
              <a:rPr lang="es-MX" sz="2600" dirty="0"/>
              <a:t>Las conferencias de punta en estadística son Bayesianas</a:t>
            </a:r>
          </a:p>
          <a:p>
            <a:pPr lvl="1">
              <a:buFont typeface="Arial" panose="020B0604020202020204" pitchFamily="34" charset="0"/>
              <a:buChar char="•"/>
            </a:pPr>
            <a:r>
              <a:rPr lang="es-MX" sz="2600" dirty="0"/>
              <a:t>Los trabajos de punta (Tesla, Google, universidades top, bolsa de valores, cambio climático, NASA, MLB, NBA, Fórmula 1) se hacen con estadística Bayesiana</a:t>
            </a:r>
          </a:p>
          <a:p>
            <a:pPr lvl="1">
              <a:buFont typeface="Arial" panose="020B0604020202020204" pitchFamily="34" charset="0"/>
              <a:buChar char="•"/>
            </a:pPr>
            <a:r>
              <a:rPr lang="es-MX" sz="2600" dirty="0"/>
              <a:t>Los programas de estadística en las universidades top en Estados Unidos en su mayoría Bayesianos</a:t>
            </a:r>
          </a:p>
          <a:p>
            <a:pPr lvl="1">
              <a:buFont typeface="Arial" panose="020B0604020202020204" pitchFamily="34" charset="0"/>
              <a:buChar char="•"/>
            </a:pPr>
            <a:r>
              <a:rPr lang="es-MX" sz="2600" dirty="0"/>
              <a:t>Los modelos más complejos y exitosos que conocemos tiene generalmente un rasgo Bayesiano</a:t>
            </a:r>
          </a:p>
          <a:p>
            <a:pPr lvl="1">
              <a:buFont typeface="Arial" panose="020B0604020202020204" pitchFamily="34" charset="0"/>
              <a:buChar char="•"/>
            </a:pPr>
            <a:r>
              <a:rPr lang="es-MX" sz="2600" dirty="0"/>
              <a:t>La escritura de nuevo software está pensada para hacer inferencia Bayesiana antes que clásica</a:t>
            </a:r>
          </a:p>
        </p:txBody>
      </p:sp>
      <p:sp>
        <p:nvSpPr>
          <p:cNvPr id="6" name="Title 1">
            <a:extLst>
              <a:ext uri="{FF2B5EF4-FFF2-40B4-BE49-F238E27FC236}">
                <a16:creationId xmlns:a16="http://schemas.microsoft.com/office/drawing/2014/main" id="{D6A1125A-5421-40F8-A718-C34130A7B0E3}"/>
              </a:ext>
            </a:extLst>
          </p:cNvPr>
          <p:cNvSpPr>
            <a:spLocks noGrp="1"/>
          </p:cNvSpPr>
          <p:nvPr>
            <p:ph type="title"/>
          </p:nvPr>
        </p:nvSpPr>
        <p:spPr>
          <a:xfrm>
            <a:off x="3454400" y="274639"/>
            <a:ext cx="8128000" cy="782098"/>
          </a:xfrm>
        </p:spPr>
        <p:txBody>
          <a:bodyPr>
            <a:normAutofit/>
          </a:bodyPr>
          <a:lstStyle/>
          <a:p>
            <a:r>
              <a:rPr lang="es-ES" dirty="0"/>
              <a:t>Análisis bayesiano e investigación empírica</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ES" dirty="0"/>
              <a:t>Introducción al análisis bayesiano</a:t>
            </a:r>
            <a:endParaRPr dirty="0"/>
          </a:p>
        </p:txBody>
      </p:sp>
      <p:sp>
        <p:nvSpPr>
          <p:cNvPr id="3" name="Content Placeholder 2"/>
          <p:cNvSpPr>
            <a:spLocks noGrp="1"/>
          </p:cNvSpPr>
          <p:nvPr>
            <p:ph idx="1"/>
          </p:nvPr>
        </p:nvSpPr>
        <p:spPr>
          <a:xfrm>
            <a:off x="609600" y="1056737"/>
            <a:ext cx="10972800" cy="4029513"/>
          </a:xfrm>
        </p:spPr>
        <p:txBody>
          <a:bodyPr>
            <a:normAutofit/>
          </a:bodyPr>
          <a:lstStyle/>
          <a:p>
            <a:pPr algn="l"/>
            <a:r>
              <a:rPr lang="es-MX" sz="2800" b="0" i="0" u="none" strike="noStrike" baseline="0" dirty="0">
                <a:solidFill>
                  <a:srgbClr val="45443A"/>
                </a:solidFill>
                <a:latin typeface="HoeflerText-Regular"/>
              </a:rPr>
              <a:t>A pesar de la aplicación exitosa a problemas actuales, existe una importante desconexión entre las mejores practicas en la investigación empírica y la enseñanza típica a nivel pregrado en México (y algunos posgrados rezagados).</a:t>
            </a:r>
          </a:p>
        </p:txBody>
      </p:sp>
      <p:pic>
        <p:nvPicPr>
          <p:cNvPr id="1026" name="Picture 2" descr="Resultado de imagen de estadística para economistas y administradores de empresas">
            <a:extLst>
              <a:ext uri="{FF2B5EF4-FFF2-40B4-BE49-F238E27FC236}">
                <a16:creationId xmlns:a16="http://schemas.microsoft.com/office/drawing/2014/main" id="{298E11A8-DA7B-4016-BF51-1F24E7E4E7B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710" t="3009" r="16083" b="5656"/>
          <a:stretch/>
        </p:blipFill>
        <p:spPr bwMode="auto">
          <a:xfrm>
            <a:off x="519081" y="3298299"/>
            <a:ext cx="1619144" cy="265718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sultado de imagen de estadística para economistas y administradores de empresas">
            <a:extLst>
              <a:ext uri="{FF2B5EF4-FFF2-40B4-BE49-F238E27FC236}">
                <a16:creationId xmlns:a16="http://schemas.microsoft.com/office/drawing/2014/main" id="{81A4E10D-FA78-4154-8F5C-946D4DB98E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85482" y="2837554"/>
            <a:ext cx="1925782" cy="250253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sultado de imagen de estadística para economistas y administradores de empresas">
            <a:extLst>
              <a:ext uri="{FF2B5EF4-FFF2-40B4-BE49-F238E27FC236}">
                <a16:creationId xmlns:a16="http://schemas.microsoft.com/office/drawing/2014/main" id="{6DBEA41C-B926-4515-B02E-BC9296354A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22466" y="4088825"/>
            <a:ext cx="2093593" cy="269597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sultado de imagen de estadística para economistas y administradores de empresas">
            <a:extLst>
              <a:ext uri="{FF2B5EF4-FFF2-40B4-BE49-F238E27FC236}">
                <a16:creationId xmlns:a16="http://schemas.microsoft.com/office/drawing/2014/main" id="{075BFA2A-E382-4194-B8A7-723C6C4293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043" y="4341856"/>
            <a:ext cx="1943523" cy="250253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Resultado de imagen de estadística para economistas y administradores de empresas">
            <a:extLst>
              <a:ext uri="{FF2B5EF4-FFF2-40B4-BE49-F238E27FC236}">
                <a16:creationId xmlns:a16="http://schemas.microsoft.com/office/drawing/2014/main" id="{AD5EDB24-D9AB-4D58-BA04-06EF7177F7C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80738" y="2775527"/>
            <a:ext cx="2093594" cy="269326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Resultado de imagen de estadística para economistas y administradores de empresas">
            <a:extLst>
              <a:ext uri="{FF2B5EF4-FFF2-40B4-BE49-F238E27FC236}">
                <a16:creationId xmlns:a16="http://schemas.microsoft.com/office/drawing/2014/main" id="{5266B017-C93C-401D-9574-D0D49042952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88495" y="4892913"/>
            <a:ext cx="1296987" cy="1865719"/>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Resultado de imagen de estadística para economistas y administradores de empresas">
            <a:extLst>
              <a:ext uri="{FF2B5EF4-FFF2-40B4-BE49-F238E27FC236}">
                <a16:creationId xmlns:a16="http://schemas.microsoft.com/office/drawing/2014/main" id="{AD4D143F-E154-4307-B1BA-FD02950FD4E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81723" y="2872744"/>
            <a:ext cx="1955110" cy="250254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descr="Texto&#10;&#10;Descripción generada automáticamente">
            <a:extLst>
              <a:ext uri="{FF2B5EF4-FFF2-40B4-BE49-F238E27FC236}">
                <a16:creationId xmlns:a16="http://schemas.microsoft.com/office/drawing/2014/main" id="{4ACE00A9-3891-4D67-9E8F-C949B3C7874E}"/>
              </a:ext>
            </a:extLst>
          </p:cNvPr>
          <p:cNvPicPr>
            <a:picLocks noChangeAspect="1"/>
          </p:cNvPicPr>
          <p:nvPr/>
        </p:nvPicPr>
        <p:blipFill>
          <a:blip r:embed="rId9"/>
          <a:stretch>
            <a:fillRect/>
          </a:stretch>
        </p:blipFill>
        <p:spPr>
          <a:xfrm>
            <a:off x="5203433" y="2770092"/>
            <a:ext cx="1785137" cy="1190091"/>
          </a:xfrm>
          <a:prstGeom prst="rect">
            <a:avLst/>
          </a:prstGeom>
        </p:spPr>
      </p:pic>
    </p:spTree>
    <p:extLst>
      <p:ext uri="{BB962C8B-B14F-4D97-AF65-F5344CB8AC3E}">
        <p14:creationId xmlns:p14="http://schemas.microsoft.com/office/powerpoint/2010/main" val="1844985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3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MX" dirty="0"/>
              <a:t>Y es que</a:t>
            </a:r>
            <a:r>
              <a:rPr dirty="0"/>
              <a:t>… las </a:t>
            </a:r>
            <a:r>
              <a:rPr lang="es-MX" dirty="0"/>
              <a:t>cosas no siempre fueron así</a:t>
            </a:r>
          </a:p>
        </p:txBody>
      </p:sp>
      <p:sp>
        <p:nvSpPr>
          <p:cNvPr id="6" name="Marcador de contenido 5">
            <a:extLst>
              <a:ext uri="{FF2B5EF4-FFF2-40B4-BE49-F238E27FC236}">
                <a16:creationId xmlns:a16="http://schemas.microsoft.com/office/drawing/2014/main" id="{26A76CF8-0A0D-4708-8F10-CD7B385D7019}"/>
              </a:ext>
            </a:extLst>
          </p:cNvPr>
          <p:cNvSpPr>
            <a:spLocks noGrp="1"/>
          </p:cNvSpPr>
          <p:nvPr>
            <p:ph idx="1"/>
          </p:nvPr>
        </p:nvSpPr>
        <p:spPr>
          <a:xfrm>
            <a:off x="609600" y="1342752"/>
            <a:ext cx="10972800" cy="5240609"/>
          </a:xfrm>
        </p:spPr>
        <p:txBody>
          <a:bodyPr>
            <a:normAutofit/>
          </a:bodyPr>
          <a:lstStyle/>
          <a:p>
            <a:r>
              <a:rPr lang="es-MX" sz="2000" dirty="0"/>
              <a:t>Aunque muchos de los conceptos clave que usamos hoy en día fueron desarrollados en los siglos XVII y XVII</a:t>
            </a:r>
          </a:p>
          <a:p>
            <a:pPr lvl="1"/>
            <a:r>
              <a:rPr lang="es-MX" sz="2000" dirty="0"/>
              <a:t>Esperanza matemática (Huygens 1657)</a:t>
            </a:r>
          </a:p>
          <a:p>
            <a:pPr lvl="1"/>
            <a:r>
              <a:rPr lang="es-MX" sz="2000" dirty="0"/>
              <a:t>Pruebas de significancia (</a:t>
            </a:r>
            <a:r>
              <a:rPr lang="es-MX" sz="2000" dirty="0" err="1"/>
              <a:t>Arbuthnot</a:t>
            </a:r>
            <a:r>
              <a:rPr lang="es-MX" sz="2000" dirty="0"/>
              <a:t> 1711)</a:t>
            </a:r>
          </a:p>
          <a:p>
            <a:pPr lvl="1"/>
            <a:r>
              <a:rPr lang="es-MX" sz="2000" dirty="0"/>
              <a:t>Aproximación a la binomial por la distribución normal (de Moivre 1718)</a:t>
            </a:r>
          </a:p>
          <a:p>
            <a:r>
              <a:rPr lang="es-MX" sz="2000" dirty="0"/>
              <a:t>Muchos de los primeros métodos estadísticos fueron desarrollados en la última parte del siglo XIX</a:t>
            </a:r>
          </a:p>
          <a:p>
            <a:pPr lvl="1"/>
            <a:r>
              <a:rPr lang="es-MX" sz="2000" dirty="0"/>
              <a:t>Regresión lineal (Galton 1889)</a:t>
            </a:r>
          </a:p>
          <a:p>
            <a:pPr lvl="1"/>
            <a:r>
              <a:rPr lang="es-MX" sz="2000" dirty="0"/>
              <a:t>Mínimos cuadrados (Legendre 1805, Gauss 1809)</a:t>
            </a:r>
          </a:p>
          <a:p>
            <a:pPr lvl="1"/>
            <a:r>
              <a:rPr lang="es-MX" sz="2000" dirty="0"/>
              <a:t>Correlación estadística (Galton 1888, </a:t>
            </a:r>
            <a:r>
              <a:rPr lang="es-MX" sz="2000" dirty="0" err="1"/>
              <a:t>Edgeworth</a:t>
            </a:r>
            <a:r>
              <a:rPr lang="es-MX" sz="2000" dirty="0"/>
              <a:t> 1893, Yule 1897, Pearson 1896)</a:t>
            </a:r>
          </a:p>
          <a:p>
            <a:pPr lvl="1"/>
            <a:r>
              <a:rPr lang="es-MX" sz="2000" dirty="0"/>
              <a:t>Medidas de bondad de ajuste (Pearson 1900)</a:t>
            </a:r>
          </a:p>
          <a:p>
            <a:r>
              <a:rPr lang="es-MX" sz="2000" dirty="0"/>
              <a:t>Pero el campo levantó en serio en la primera mitad del siglo XX</a:t>
            </a:r>
          </a:p>
          <a:p>
            <a:pPr lvl="1"/>
            <a:r>
              <a:rPr lang="es-MX" sz="2000" dirty="0"/>
              <a:t>Estimación por verosimilitud (Fisher 1920, 1930)</a:t>
            </a:r>
          </a:p>
          <a:p>
            <a:pPr lvl="1"/>
            <a:r>
              <a:rPr lang="es-MX" sz="2000" dirty="0"/>
              <a:t>Bases frecuentistas de la prueba de hipótesis (</a:t>
            </a:r>
            <a:r>
              <a:rPr lang="es-MX" sz="2000" dirty="0" err="1"/>
              <a:t>Neyman</a:t>
            </a:r>
            <a:r>
              <a:rPr lang="es-MX" sz="2000" dirty="0"/>
              <a:t> y Pearson 1933)</a:t>
            </a:r>
          </a:p>
          <a:p>
            <a:pPr lvl="1"/>
            <a:r>
              <a:rPr lang="es-MX" sz="2000" dirty="0"/>
              <a:t>ANOVA (Yates y Cochran 1938)</a:t>
            </a:r>
          </a:p>
          <a:p>
            <a:pPr lvl="2"/>
            <a:endParaRPr lang="es-MX"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11" end="1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MX" dirty="0"/>
              <a:t>Y es que</a:t>
            </a:r>
            <a:r>
              <a:rPr dirty="0"/>
              <a:t>… las </a:t>
            </a:r>
            <a:r>
              <a:rPr lang="es-MX" dirty="0"/>
              <a:t>cosas no siempre fueron así</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09600" y="1478056"/>
                <a:ext cx="6536924" cy="4525963"/>
              </a:xfrm>
            </p:spPr>
            <p:txBody>
              <a:bodyPr>
                <a:noAutofit/>
              </a:bodyPr>
              <a:lstStyle/>
              <a:p>
                <a:r>
                  <a:rPr lang="es-MX" sz="2400" dirty="0"/>
                  <a:t>Aunque los métodos bayesianos se originan en el siglo XVII, en siglo XX los estadísticos bayesianos eran raros, excéntricos y </a:t>
                </a:r>
                <a:r>
                  <a:rPr lang="es-MX" sz="2400" dirty="0" err="1"/>
                  <a:t>subocupados</a:t>
                </a:r>
                <a:endParaRPr lang="es-MX" sz="2400" dirty="0"/>
              </a:p>
              <a:p>
                <a:r>
                  <a:rPr lang="es-MX" sz="2400" dirty="0"/>
                  <a:t>Dominio de la estadística </a:t>
                </a:r>
                <a:r>
                  <a:rPr lang="es-MX" sz="2400" b="1" dirty="0"/>
                  <a:t>clásica o frecuentista</a:t>
                </a:r>
                <a:r>
                  <a:rPr lang="es-MX" sz="2400" dirty="0"/>
                  <a:t> en el siglo XX</a:t>
                </a:r>
              </a:p>
              <a:p>
                <a:pPr lvl="1"/>
                <a:r>
                  <a:rPr lang="es-MX" sz="2400" dirty="0"/>
                  <a:t>Los datos dado </a:t>
                </a:r>
                <a14:m>
                  <m:oMath xmlns:m="http://schemas.openxmlformats.org/officeDocument/2006/math">
                    <m:r>
                      <a:rPr lang="es-MX" sz="2400">
                        <a:latin typeface="Cambria Math" panose="02040503050406030204" pitchFamily="18" charset="0"/>
                      </a:rPr>
                      <m:t>𝛽</m:t>
                    </m:r>
                  </m:oMath>
                </a14:m>
                <a:r>
                  <a:rPr lang="es-MX" sz="2400" dirty="0"/>
                  <a:t> (un parámetro genera la realidad)</a:t>
                </a:r>
              </a:p>
              <a:p>
                <a:pPr lvl="1"/>
                <a:r>
                  <a:rPr lang="es-MX" sz="2400" dirty="0"/>
                  <a:t>p-</a:t>
                </a:r>
                <a:r>
                  <a:rPr lang="es-MX" sz="2400" dirty="0" err="1"/>
                  <a:t>values</a:t>
                </a:r>
                <a:r>
                  <a:rPr lang="es-MX" sz="2400" dirty="0"/>
                  <a:t>,</a:t>
                </a:r>
              </a:p>
              <a:p>
                <a:pPr lvl="1"/>
                <a:r>
                  <a:rPr lang="es-MX" sz="2400" dirty="0" err="1"/>
                  <a:t>erróres</a:t>
                </a:r>
                <a:r>
                  <a:rPr lang="es-MX" sz="2400" dirty="0"/>
                  <a:t> </a:t>
                </a:r>
                <a:r>
                  <a:rPr lang="es-MX" sz="2400" dirty="0" err="1"/>
                  <a:t>estándard</a:t>
                </a:r>
                <a:r>
                  <a:rPr lang="es-MX" sz="2400" dirty="0"/>
                  <a:t> que no indican incertidumbre sino tamaño de muestra</a:t>
                </a:r>
              </a:p>
              <a:p>
                <a:pPr lvl="1"/>
                <a:r>
                  <a:rPr lang="es-MX" sz="2400" dirty="0"/>
                  <a:t>MCO y Máxima verosimilitud</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09600" y="1478056"/>
                <a:ext cx="6536924" cy="4525963"/>
              </a:xfrm>
              <a:blipFill>
                <a:blip r:embed="rId2"/>
                <a:stretch>
                  <a:fillRect l="-1213" t="-1077" b="-10094"/>
                </a:stretch>
              </a:blipFill>
            </p:spPr>
            <p:txBody>
              <a:bodyPr/>
              <a:lstStyle/>
              <a:p>
                <a:r>
                  <a:rPr lang="en-US">
                    <a:noFill/>
                  </a:rPr>
                  <a:t> </a:t>
                </a:r>
              </a:p>
            </p:txBody>
          </p:sp>
        </mc:Fallback>
      </mc:AlternateContent>
      <p:pic>
        <p:nvPicPr>
          <p:cNvPr id="4" name="Picture 3" descr="Text&#10;&#10;Description automatically generated">
            <a:extLst>
              <a:ext uri="{FF2B5EF4-FFF2-40B4-BE49-F238E27FC236}">
                <a16:creationId xmlns:a16="http://schemas.microsoft.com/office/drawing/2014/main" id="{282BFB15-FC5D-4E4C-8AB4-3AA3890551A3}"/>
              </a:ext>
            </a:extLst>
          </p:cNvPr>
          <p:cNvPicPr>
            <a:picLocks noChangeAspect="1"/>
          </p:cNvPicPr>
          <p:nvPr/>
        </p:nvPicPr>
        <p:blipFill>
          <a:blip r:embed="rId3"/>
          <a:stretch>
            <a:fillRect/>
          </a:stretch>
        </p:blipFill>
        <p:spPr>
          <a:xfrm>
            <a:off x="7912177" y="1440325"/>
            <a:ext cx="3342303" cy="5063446"/>
          </a:xfrm>
          <a:prstGeom prst="rect">
            <a:avLst/>
          </a:prstGeom>
        </p:spPr>
      </p:pic>
    </p:spTree>
    <p:extLst>
      <p:ext uri="{BB962C8B-B14F-4D97-AF65-F5344CB8AC3E}">
        <p14:creationId xmlns:p14="http://schemas.microsoft.com/office/powerpoint/2010/main" val="1801929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MX" dirty="0"/>
              <a:t>Y es que</a:t>
            </a:r>
            <a:r>
              <a:rPr dirty="0"/>
              <a:t>… las </a:t>
            </a:r>
            <a:r>
              <a:rPr lang="es-MX" dirty="0"/>
              <a:t>cosas no siempre fueron así</a:t>
            </a:r>
          </a:p>
        </p:txBody>
      </p:sp>
      <p:sp>
        <p:nvSpPr>
          <p:cNvPr id="3" name="Content Placeholder 2"/>
          <p:cNvSpPr>
            <a:spLocks noGrp="1"/>
          </p:cNvSpPr>
          <p:nvPr>
            <p:ph idx="1"/>
          </p:nvPr>
        </p:nvSpPr>
        <p:spPr>
          <a:xfrm>
            <a:off x="609600" y="1478056"/>
            <a:ext cx="6536924" cy="4525963"/>
          </a:xfrm>
        </p:spPr>
        <p:txBody>
          <a:bodyPr>
            <a:noAutofit/>
          </a:bodyPr>
          <a:lstStyle/>
          <a:p>
            <a:r>
              <a:rPr lang="es-ES" sz="2400" i="1" dirty="0" err="1"/>
              <a:t>Fisherian</a:t>
            </a:r>
            <a:r>
              <a:rPr lang="es-ES" sz="2400" i="1" dirty="0"/>
              <a:t> </a:t>
            </a:r>
            <a:r>
              <a:rPr lang="es-ES" sz="2400" i="1" dirty="0" err="1"/>
              <a:t>statistics</a:t>
            </a:r>
            <a:r>
              <a:rPr lang="es-ES" sz="2400" dirty="0"/>
              <a:t> (Por Fisher) es “objetiva” e inapelable: descubre la verdad.</a:t>
            </a:r>
          </a:p>
          <a:p>
            <a:r>
              <a:rPr lang="es-ES" sz="2400" dirty="0"/>
              <a:t>La inferencia basada en p-</a:t>
            </a:r>
            <a:r>
              <a:rPr lang="es-ES" sz="2400" dirty="0" err="1"/>
              <a:t>values</a:t>
            </a:r>
            <a:r>
              <a:rPr lang="es-ES" sz="2400" dirty="0"/>
              <a:t> e intervalos de confianza es válida y razonable</a:t>
            </a:r>
          </a:p>
          <a:p>
            <a:r>
              <a:rPr lang="es-ES" sz="2400" dirty="0"/>
              <a:t>No hay razones para desconfiar de la estadística clásica</a:t>
            </a:r>
          </a:p>
          <a:p>
            <a:r>
              <a:rPr lang="es-ES" sz="2400" dirty="0"/>
              <a:t>La estadística Bayesiana en tanto no es objetiva lleva a soluciones singulares</a:t>
            </a:r>
          </a:p>
          <a:p>
            <a:r>
              <a:rPr lang="es-ES" sz="2400" dirty="0"/>
              <a:t>El software estaba pensado a partir de la estadística clásica</a:t>
            </a:r>
          </a:p>
        </p:txBody>
      </p:sp>
      <p:pic>
        <p:nvPicPr>
          <p:cNvPr id="4" name="Picture 3" descr="Text&#10;&#10;Description automatically generated">
            <a:extLst>
              <a:ext uri="{FF2B5EF4-FFF2-40B4-BE49-F238E27FC236}">
                <a16:creationId xmlns:a16="http://schemas.microsoft.com/office/drawing/2014/main" id="{282BFB15-FC5D-4E4C-8AB4-3AA3890551A3}"/>
              </a:ext>
            </a:extLst>
          </p:cNvPr>
          <p:cNvPicPr>
            <a:picLocks noChangeAspect="1"/>
          </p:cNvPicPr>
          <p:nvPr/>
        </p:nvPicPr>
        <p:blipFill>
          <a:blip r:embed="rId2"/>
          <a:stretch>
            <a:fillRect/>
          </a:stretch>
        </p:blipFill>
        <p:spPr>
          <a:xfrm>
            <a:off x="7912177" y="1440325"/>
            <a:ext cx="3342303" cy="5063446"/>
          </a:xfrm>
          <a:prstGeom prst="rect">
            <a:avLst/>
          </a:prstGeom>
        </p:spPr>
      </p:pic>
    </p:spTree>
    <p:extLst>
      <p:ext uri="{BB962C8B-B14F-4D97-AF65-F5344CB8AC3E}">
        <p14:creationId xmlns:p14="http://schemas.microsoft.com/office/powerpoint/2010/main" val="2072778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olsticio">
      <a:majorFont>
        <a:latin typeface="Gill Sans MT"/>
        <a:ea typeface=""/>
        <a:cs typeface=""/>
        <a:font script="Grek" typeface="Corbel"/>
        <a:font script="Cyrl" typeface="Corbel"/>
        <a:font script="Jpan" typeface="ＭＳ ゴシック"/>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ＭＳ ゴシック"/>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ción1" id="{DAFF0ADD-4D83-4FFD-8BC0-5A8C07C2B4E9}" vid="{BC99898B-6D03-40C4-A2EE-8A04A8ADA65D}"/>
    </a:ext>
  </a:extLst>
</a:theme>
</file>

<file path=docProps/app.xml><?xml version="1.0" encoding="utf-8"?>
<Properties xmlns="http://schemas.openxmlformats.org/officeDocument/2006/extended-properties" xmlns:vt="http://schemas.openxmlformats.org/officeDocument/2006/docPropsVTypes">
  <Template/>
  <TotalTime>593</TotalTime>
  <Words>2109</Words>
  <Application>Microsoft Office PowerPoint</Application>
  <PresentationFormat>Widescreen</PresentationFormat>
  <Paragraphs>161</Paragraphs>
  <Slides>32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Cambria Math</vt:lpstr>
      <vt:lpstr>Gill Sans MT</vt:lpstr>
      <vt:lpstr>HoeflerText-Regular</vt:lpstr>
      <vt:lpstr>Tema de Office</vt:lpstr>
      <vt:lpstr>Introducción al análisis bayesiano</vt:lpstr>
      <vt:lpstr>Análisis Bayesiano de datos</vt:lpstr>
      <vt:lpstr>¿Por qué este curso es importante?</vt:lpstr>
      <vt:lpstr>Lo que la gente importante dice:</vt:lpstr>
      <vt:lpstr>Análisis bayesiano e investigación empírica</vt:lpstr>
      <vt:lpstr>Introducción al análisis bayesiano</vt:lpstr>
      <vt:lpstr>Y es que… las cosas no siempre fueron así</vt:lpstr>
      <vt:lpstr>Y es que… las cosas no siempre fueron así</vt:lpstr>
      <vt:lpstr>Y es que… las cosas no siempre fueron así</vt:lpstr>
      <vt:lpstr>Análisis bayesiano</vt:lpstr>
      <vt:lpstr>Análisis bayesiano</vt:lpstr>
      <vt:lpstr>¿Qué es la estadística bayesiana?</vt:lpstr>
      <vt:lpstr>¿De dónde viene?</vt:lpstr>
      <vt:lpstr>¿De dónde viene?</vt:lpstr>
      <vt:lpstr>Cómputo</vt:lpstr>
      <vt:lpstr>PowerPoint Presentation</vt:lpstr>
      <vt:lpstr>Somos más bayesianos que clásicos</vt:lpstr>
      <vt:lpstr>Algunos ejemplos</vt:lpstr>
      <vt:lpstr>Estimación de áreas pequeñas</vt:lpstr>
      <vt:lpstr>Hacia dónde va el análisis de datos bayesiano</vt:lpstr>
      <vt:lpstr>Objetivo</vt:lpstr>
      <vt:lpstr>Expectativa</vt:lpstr>
      <vt:lpstr>Introducción al análisis bayesiano</vt:lpstr>
      <vt:lpstr>Características de las sesiones</vt:lpstr>
      <vt:lpstr>Bibliografía</vt:lpstr>
      <vt:lpstr>Evaluación</vt:lpstr>
      <vt:lpstr>Temario (General)</vt:lpstr>
      <vt:lpstr>Materiales: Github y drive</vt:lpstr>
      <vt:lpstr>Próxima clase</vt:lpstr>
      <vt:lpstr>Próxima clase</vt:lpstr>
      <vt:lpstr>Referencias</vt:lpstr>
      <vt:lpstr>CONTACTO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Curtis Huffman</dc:creator>
  <cp:lastModifiedBy>Hector Najera</cp:lastModifiedBy>
  <cp:revision>59</cp:revision>
  <dcterms:created xsi:type="dcterms:W3CDTF">2018-06-05T23:08:33Z</dcterms:created>
  <dcterms:modified xsi:type="dcterms:W3CDTF">2021-02-17T19:55:54Z</dcterms:modified>
</cp:coreProperties>
</file>

<file path=docProps/thumbnail.jpeg>
</file>